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nva Sans" panose="02020500000000000000" charset="0"/>
      <p:regular r:id="rId16"/>
    </p:embeddedFont>
    <p:embeddedFont>
      <p:font typeface="Nunito" panose="02020500000000000000" charset="0"/>
      <p:regular r:id="rId17"/>
    </p:embeddedFont>
    <p:embeddedFont>
      <p:font typeface="Nunito Bold" panose="02020500000000000000" charset="0"/>
      <p:regular r:id="rId18"/>
    </p:embeddedFont>
    <p:embeddedFont>
      <p:font typeface="Nunito Bold Bold" panose="02020500000000000000" charset="0"/>
      <p:regular r:id="rId19"/>
    </p:embeddedFont>
    <p:embeddedFont>
      <p:font typeface="Nunito Light" panose="020205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extBox 4">
            <a:extLst>
              <a:ext uri="{FF2B5EF4-FFF2-40B4-BE49-F238E27FC236}">
                <a16:creationId xmlns:a16="http://schemas.microsoft.com/office/drawing/2014/main" id="{D927E2DD-C040-4785-A8E2-C844DAD7C91F}"/>
              </a:ext>
            </a:extLst>
          </p:cNvPr>
          <p:cNvSpPr txBox="1"/>
          <p:nvPr userDrawn="1"/>
        </p:nvSpPr>
        <p:spPr>
          <a:xfrm>
            <a:off x="1028700" y="9229725"/>
            <a:ext cx="8020429" cy="257175"/>
          </a:xfrm>
          <a:prstGeom prst="rect">
            <a:avLst/>
          </a:prstGeom>
        </p:spPr>
        <p:txBody>
          <a:bodyPr lIns="0" tIns="0" rIns="0" bIns="0" rtlCol="0" anchor="t">
            <a:spAutoFit/>
          </a:bodyPr>
          <a:lstStyle/>
          <a:p>
            <a:pPr>
              <a:lnSpc>
                <a:spcPts val="2100"/>
              </a:lnSpc>
            </a:pPr>
            <a:r>
              <a:rPr lang="en-US" altLang="zh-TW" sz="1500" dirty="0">
                <a:solidFill>
                  <a:srgbClr val="F8F8F8"/>
                </a:solidFill>
                <a:latin typeface="Nunito"/>
              </a:rPr>
              <a:t>Institute of Industrial Engineering, NTU | Laboratory of Analytics on Knowledge Engineering</a:t>
            </a:r>
          </a:p>
        </p:txBody>
      </p:sp>
      <p:sp>
        <p:nvSpPr>
          <p:cNvPr id="9" name="TextBox 5">
            <a:extLst>
              <a:ext uri="{FF2B5EF4-FFF2-40B4-BE49-F238E27FC236}">
                <a16:creationId xmlns:a16="http://schemas.microsoft.com/office/drawing/2014/main" id="{AC0DFC01-8537-4442-8E47-3DA88D57C9EF}"/>
              </a:ext>
            </a:extLst>
          </p:cNvPr>
          <p:cNvSpPr txBox="1"/>
          <p:nvPr userDrawn="1"/>
        </p:nvSpPr>
        <p:spPr>
          <a:xfrm>
            <a:off x="9238871" y="9229725"/>
            <a:ext cx="8020429" cy="257175"/>
          </a:xfrm>
          <a:prstGeom prst="rect">
            <a:avLst/>
          </a:prstGeom>
        </p:spPr>
        <p:txBody>
          <a:bodyPr lIns="0" tIns="0" rIns="0" bIns="0" rtlCol="0" anchor="t">
            <a:spAutoFit/>
          </a:bodyPr>
          <a:lstStyle/>
          <a:p>
            <a:pPr algn="r">
              <a:lnSpc>
                <a:spcPts val="2100"/>
              </a:lnSpc>
            </a:pPr>
            <a:r>
              <a:rPr lang="en-US" sz="1500" dirty="0">
                <a:solidFill>
                  <a:srgbClr val="F8F8F8"/>
                </a:solidFill>
                <a:latin typeface="Nunito"/>
              </a:rPr>
              <a:t>Terry Yang l 2022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extBox 4">
            <a:extLst>
              <a:ext uri="{FF2B5EF4-FFF2-40B4-BE49-F238E27FC236}">
                <a16:creationId xmlns:a16="http://schemas.microsoft.com/office/drawing/2014/main" id="{EAE3DF65-785F-4A7B-A3EC-B3F41750351D}"/>
              </a:ext>
            </a:extLst>
          </p:cNvPr>
          <p:cNvSpPr txBox="1"/>
          <p:nvPr userDrawn="1"/>
        </p:nvSpPr>
        <p:spPr>
          <a:xfrm>
            <a:off x="1028700" y="9229725"/>
            <a:ext cx="8020429" cy="257175"/>
          </a:xfrm>
          <a:prstGeom prst="rect">
            <a:avLst/>
          </a:prstGeom>
        </p:spPr>
        <p:txBody>
          <a:bodyPr lIns="0" tIns="0" rIns="0" bIns="0" rtlCol="0" anchor="t">
            <a:spAutoFit/>
          </a:bodyPr>
          <a:lstStyle/>
          <a:p>
            <a:pPr>
              <a:lnSpc>
                <a:spcPts val="2100"/>
              </a:lnSpc>
            </a:pPr>
            <a:r>
              <a:rPr lang="en-US" altLang="zh-TW" sz="1500" dirty="0">
                <a:solidFill>
                  <a:srgbClr val="F8F8F8"/>
                </a:solidFill>
                <a:latin typeface="Nunito"/>
              </a:rPr>
              <a:t>Institute of Industrial Engineering, NTU | Laboratory of Analytics on Knowledge Engineering</a:t>
            </a:r>
          </a:p>
        </p:txBody>
      </p:sp>
      <p:sp>
        <p:nvSpPr>
          <p:cNvPr id="11" name="TextBox 5">
            <a:extLst>
              <a:ext uri="{FF2B5EF4-FFF2-40B4-BE49-F238E27FC236}">
                <a16:creationId xmlns:a16="http://schemas.microsoft.com/office/drawing/2014/main" id="{E89967CD-9031-48B7-AD93-0FD9AB27F4B0}"/>
              </a:ext>
            </a:extLst>
          </p:cNvPr>
          <p:cNvSpPr txBox="1"/>
          <p:nvPr userDrawn="1"/>
        </p:nvSpPr>
        <p:spPr>
          <a:xfrm>
            <a:off x="9238871" y="9229725"/>
            <a:ext cx="8020429" cy="257175"/>
          </a:xfrm>
          <a:prstGeom prst="rect">
            <a:avLst/>
          </a:prstGeom>
        </p:spPr>
        <p:txBody>
          <a:bodyPr lIns="0" tIns="0" rIns="0" bIns="0" rtlCol="0" anchor="t">
            <a:spAutoFit/>
          </a:bodyPr>
          <a:lstStyle/>
          <a:p>
            <a:pPr algn="r">
              <a:lnSpc>
                <a:spcPts val="2100"/>
              </a:lnSpc>
            </a:pPr>
            <a:r>
              <a:rPr lang="en-US" sz="1500" dirty="0">
                <a:solidFill>
                  <a:srgbClr val="F8F8F8"/>
                </a:solidFill>
                <a:latin typeface="Nunito"/>
              </a:rPr>
              <a:t>Terry Yang l 2022</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2"/>
          <p:cNvSpPr txBox="1"/>
          <p:nvPr/>
        </p:nvSpPr>
        <p:spPr>
          <a:xfrm>
            <a:off x="3304925" y="3662325"/>
            <a:ext cx="11678151" cy="2123658"/>
          </a:xfrm>
          <a:prstGeom prst="rect">
            <a:avLst/>
          </a:prstGeom>
        </p:spPr>
        <p:txBody>
          <a:bodyPr wrap="square" lIns="0" tIns="0" rIns="0" bIns="0" rtlCol="0" anchor="t">
            <a:spAutoFit/>
          </a:bodyPr>
          <a:lstStyle/>
          <a:p>
            <a:pPr algn="ctr">
              <a:lnSpc>
                <a:spcPct val="150000"/>
              </a:lnSpc>
            </a:pPr>
            <a:r>
              <a:rPr lang="en-US" sz="4800" dirty="0">
                <a:solidFill>
                  <a:schemeClr val="accent6"/>
                </a:solidFill>
                <a:latin typeface="Nunito Bold"/>
              </a:rPr>
              <a:t>Supervised &amp; Unsupervised Encoding Methods of Categorical Variables</a:t>
            </a:r>
          </a:p>
        </p:txBody>
      </p:sp>
      <p:sp>
        <p:nvSpPr>
          <p:cNvPr id="3" name="TextBox 3"/>
          <p:cNvSpPr txBox="1"/>
          <p:nvPr/>
        </p:nvSpPr>
        <p:spPr>
          <a:xfrm>
            <a:off x="5133785" y="6743700"/>
            <a:ext cx="8020429" cy="527067"/>
          </a:xfrm>
          <a:prstGeom prst="rect">
            <a:avLst/>
          </a:prstGeom>
        </p:spPr>
        <p:txBody>
          <a:bodyPr lIns="0" tIns="0" rIns="0" bIns="0" rtlCol="0" anchor="t">
            <a:spAutoFit/>
          </a:bodyPr>
          <a:lstStyle/>
          <a:p>
            <a:pPr algn="ctr">
              <a:lnSpc>
                <a:spcPts val="4200"/>
              </a:lnSpc>
            </a:pPr>
            <a:r>
              <a:rPr lang="en-US" altLang="zh-TW" sz="3200" dirty="0">
                <a:solidFill>
                  <a:schemeClr val="accent6"/>
                </a:solidFill>
                <a:latin typeface="Nunito Bold"/>
              </a:rPr>
              <a:t>for Prediction Performance Enhancement</a:t>
            </a:r>
            <a:endParaRPr lang="en-US" sz="2800" dirty="0">
              <a:solidFill>
                <a:schemeClr val="accent6"/>
              </a:solidFill>
              <a:latin typeface="Nunito"/>
            </a:endParaRPr>
          </a:p>
        </p:txBody>
      </p:sp>
      <p:sp>
        <p:nvSpPr>
          <p:cNvPr id="4" name="TextBox 4"/>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altLang="zh-TW" sz="1500" dirty="0">
                <a:solidFill>
                  <a:srgbClr val="F8F8F8"/>
                </a:solidFill>
                <a:latin typeface="Nunito"/>
              </a:rPr>
              <a:t>Institute of Industrial Engineering, NTU | Laboratory of Analytics on Knowledge Engineering</a:t>
            </a:r>
          </a:p>
        </p:txBody>
      </p:sp>
      <p:sp>
        <p:nvSpPr>
          <p:cNvPr id="5" name="TextBox 5"/>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dirty="0">
                <a:solidFill>
                  <a:srgbClr val="F8F8F8"/>
                </a:solidFill>
                <a:latin typeface="Nunito"/>
              </a:rPr>
              <a:t>Terry Yang l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365D"/>
        </a:solidFill>
        <a:effectLst/>
      </p:bgPr>
    </p:bg>
    <p:spTree>
      <p:nvGrpSpPr>
        <p:cNvPr id="1" name=""/>
        <p:cNvGrpSpPr/>
        <p:nvPr/>
      </p:nvGrpSpPr>
      <p:grpSpPr>
        <a:xfrm>
          <a:off x="0" y="0"/>
          <a:ext cx="0" cy="0"/>
          <a:chOff x="0" y="0"/>
          <a:chExt cx="0" cy="0"/>
        </a:xfrm>
      </p:grpSpPr>
      <p:sp>
        <p:nvSpPr>
          <p:cNvPr id="2" name="TextBox 2"/>
          <p:cNvSpPr txBox="1"/>
          <p:nvPr/>
        </p:nvSpPr>
        <p:spPr>
          <a:xfrm>
            <a:off x="4990098" y="4203700"/>
            <a:ext cx="8307805" cy="1698626"/>
          </a:xfrm>
          <a:prstGeom prst="rect">
            <a:avLst/>
          </a:prstGeom>
        </p:spPr>
        <p:txBody>
          <a:bodyPr lIns="0" tIns="0" rIns="0" bIns="0" rtlCol="0" anchor="t">
            <a:spAutoFit/>
          </a:bodyPr>
          <a:lstStyle/>
          <a:p>
            <a:pPr algn="ctr">
              <a:lnSpc>
                <a:spcPts val="13999"/>
              </a:lnSpc>
            </a:pPr>
            <a:r>
              <a:rPr lang="en-US" sz="9999">
                <a:solidFill>
                  <a:srgbClr val="D793A4"/>
                </a:solidFill>
                <a:latin typeface="Nunito Bold"/>
              </a:rPr>
              <a:t>Thank You</a:t>
            </a:r>
          </a:p>
        </p:txBody>
      </p:sp>
      <p:sp>
        <p:nvSpPr>
          <p:cNvPr id="3" name="TextBox 3"/>
          <p:cNvSpPr txBox="1"/>
          <p:nvPr/>
        </p:nvSpPr>
        <p:spPr>
          <a:xfrm>
            <a:off x="5133785" y="6087774"/>
            <a:ext cx="8020429" cy="514350"/>
          </a:xfrm>
          <a:prstGeom prst="rect">
            <a:avLst/>
          </a:prstGeom>
        </p:spPr>
        <p:txBody>
          <a:bodyPr lIns="0" tIns="0" rIns="0" bIns="0" rtlCol="0" anchor="t">
            <a:spAutoFit/>
          </a:bodyPr>
          <a:lstStyle/>
          <a:p>
            <a:pPr algn="ctr">
              <a:lnSpc>
                <a:spcPts val="4200"/>
              </a:lnSpc>
            </a:pPr>
            <a:r>
              <a:rPr lang="en-US" sz="3000" dirty="0">
                <a:solidFill>
                  <a:srgbClr val="F8F8F8"/>
                </a:solidFill>
                <a:latin typeface="Nunito"/>
              </a:rPr>
              <a:t>Presented by</a:t>
            </a:r>
          </a:p>
        </p:txBody>
      </p:sp>
      <p:sp>
        <p:nvSpPr>
          <p:cNvPr id="4" name="TextBox 4"/>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F8F8F8"/>
                </a:solidFill>
                <a:latin typeface="Nunito"/>
              </a:rPr>
              <a:t>Really Great University l  Bachelor in Advertising and Media </a:t>
            </a:r>
          </a:p>
        </p:txBody>
      </p:sp>
      <p:sp>
        <p:nvSpPr>
          <p:cNvPr id="5" name="TextBox 5"/>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F8F8F8"/>
                </a:solidFill>
                <a:latin typeface="Nunito"/>
              </a:rPr>
              <a:t>Thesis Title l Presenter Surname l Year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36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434" r="25898"/>
          <a:stretch>
            <a:fillRect/>
          </a:stretch>
        </p:blipFill>
        <p:spPr>
          <a:xfrm>
            <a:off x="1028700" y="1442079"/>
            <a:ext cx="7402843" cy="7402843"/>
          </a:xfrm>
          <a:prstGeom prst="rect">
            <a:avLst/>
          </a:prstGeom>
        </p:spPr>
      </p:pic>
      <p:sp>
        <p:nvSpPr>
          <p:cNvPr id="3" name="TextBox 3"/>
          <p:cNvSpPr txBox="1"/>
          <p:nvPr/>
        </p:nvSpPr>
        <p:spPr>
          <a:xfrm>
            <a:off x="10701211" y="1562100"/>
            <a:ext cx="7249956" cy="1193800"/>
          </a:xfrm>
          <a:prstGeom prst="rect">
            <a:avLst/>
          </a:prstGeom>
        </p:spPr>
        <p:txBody>
          <a:bodyPr lIns="0" tIns="0" rIns="0" bIns="0" rtlCol="0" anchor="t">
            <a:spAutoFit/>
          </a:bodyPr>
          <a:lstStyle/>
          <a:p>
            <a:pPr>
              <a:lnSpc>
                <a:spcPts val="9799"/>
              </a:lnSpc>
            </a:pPr>
            <a:r>
              <a:rPr lang="en-US" sz="6999">
                <a:solidFill>
                  <a:srgbClr val="D6C9B9"/>
                </a:solidFill>
                <a:latin typeface="Nunito Bold"/>
              </a:rPr>
              <a:t>Overview</a:t>
            </a:r>
          </a:p>
        </p:txBody>
      </p:sp>
      <p:sp>
        <p:nvSpPr>
          <p:cNvPr id="4" name="TextBox 4"/>
          <p:cNvSpPr txBox="1"/>
          <p:nvPr/>
        </p:nvSpPr>
        <p:spPr>
          <a:xfrm>
            <a:off x="10701211" y="3301365"/>
            <a:ext cx="5355912" cy="4714752"/>
          </a:xfrm>
          <a:prstGeom prst="rect">
            <a:avLst/>
          </a:prstGeom>
        </p:spPr>
        <p:txBody>
          <a:bodyPr lIns="0" tIns="0" rIns="0" bIns="0" rtlCol="0" anchor="t">
            <a:spAutoFit/>
          </a:bodyPr>
          <a:lstStyle/>
          <a:p>
            <a:pPr marL="457200" indent="-457200">
              <a:lnSpc>
                <a:spcPts val="5280"/>
              </a:lnSpc>
              <a:buFont typeface="Arial" panose="020B0604020202020204" pitchFamily="34" charset="0"/>
              <a:buChar char="•"/>
            </a:pPr>
            <a:r>
              <a:rPr lang="en-US" sz="3300" dirty="0">
                <a:solidFill>
                  <a:srgbClr val="F8F8F8"/>
                </a:solidFill>
                <a:latin typeface="Nunito"/>
              </a:rPr>
              <a:t>Abstract</a:t>
            </a:r>
          </a:p>
          <a:p>
            <a:pPr marL="457200" indent="-457200">
              <a:lnSpc>
                <a:spcPts val="5280"/>
              </a:lnSpc>
              <a:buFont typeface="Arial" panose="020B0604020202020204" pitchFamily="34" charset="0"/>
              <a:buChar char="•"/>
            </a:pPr>
            <a:r>
              <a:rPr lang="en-US" sz="3300" dirty="0">
                <a:solidFill>
                  <a:srgbClr val="F8F8F8"/>
                </a:solidFill>
                <a:latin typeface="Nunito"/>
              </a:rPr>
              <a:t>Problem &amp; Purpose</a:t>
            </a:r>
          </a:p>
          <a:p>
            <a:pPr marL="457200" indent="-457200">
              <a:lnSpc>
                <a:spcPts val="5280"/>
              </a:lnSpc>
              <a:buFont typeface="Arial" panose="020B0604020202020204" pitchFamily="34" charset="0"/>
              <a:buChar char="•"/>
            </a:pPr>
            <a:r>
              <a:rPr lang="en-US" sz="3300" dirty="0">
                <a:solidFill>
                  <a:srgbClr val="F8F8F8"/>
                </a:solidFill>
                <a:latin typeface="Nunito"/>
              </a:rPr>
              <a:t>Methodology</a:t>
            </a:r>
          </a:p>
          <a:p>
            <a:pPr marL="457200" indent="-457200">
              <a:lnSpc>
                <a:spcPts val="5280"/>
              </a:lnSpc>
              <a:buFont typeface="Arial" panose="020B0604020202020204" pitchFamily="34" charset="0"/>
              <a:buChar char="•"/>
            </a:pPr>
            <a:r>
              <a:rPr lang="en-US" sz="3300" dirty="0">
                <a:solidFill>
                  <a:srgbClr val="F8F8F8"/>
                </a:solidFill>
                <a:latin typeface="Nunito"/>
              </a:rPr>
              <a:t>Statistical Analytics</a:t>
            </a:r>
          </a:p>
          <a:p>
            <a:pPr marL="457200" indent="-457200">
              <a:lnSpc>
                <a:spcPts val="5280"/>
              </a:lnSpc>
              <a:buFont typeface="Arial" panose="020B0604020202020204" pitchFamily="34" charset="0"/>
              <a:buChar char="•"/>
            </a:pPr>
            <a:r>
              <a:rPr lang="en-US" sz="3300" dirty="0">
                <a:solidFill>
                  <a:srgbClr val="F8F8F8"/>
                </a:solidFill>
                <a:latin typeface="Nunito"/>
              </a:rPr>
              <a:t>Results </a:t>
            </a:r>
          </a:p>
          <a:p>
            <a:pPr marL="457200" indent="-457200">
              <a:lnSpc>
                <a:spcPts val="5280"/>
              </a:lnSpc>
              <a:buFont typeface="Arial" panose="020B0604020202020204" pitchFamily="34" charset="0"/>
              <a:buChar char="•"/>
            </a:pPr>
            <a:r>
              <a:rPr lang="en-US" sz="3300" dirty="0">
                <a:solidFill>
                  <a:srgbClr val="F8F8F8"/>
                </a:solidFill>
                <a:latin typeface="Nunito"/>
              </a:rPr>
              <a:t>Conclusion</a:t>
            </a:r>
          </a:p>
          <a:p>
            <a:pPr marL="457200" indent="-457200">
              <a:lnSpc>
                <a:spcPts val="5280"/>
              </a:lnSpc>
              <a:buFont typeface="Arial" panose="020B0604020202020204" pitchFamily="34" charset="0"/>
              <a:buChar char="•"/>
            </a:pPr>
            <a:r>
              <a:rPr lang="en-US" sz="3300" dirty="0">
                <a:solidFill>
                  <a:srgbClr val="F8F8F8"/>
                </a:solidFill>
                <a:latin typeface="Nunito"/>
              </a:rPr>
              <a:t>Thank You</a:t>
            </a:r>
          </a:p>
        </p:txBody>
      </p:sp>
      <p:sp>
        <p:nvSpPr>
          <p:cNvPr id="5" name="TextBox 5"/>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F8F8F8"/>
                </a:solidFill>
                <a:latin typeface="Nunito"/>
              </a:rPr>
              <a:t>Really Great University l  Bachelor in Advertising and Media </a:t>
            </a:r>
          </a:p>
        </p:txBody>
      </p:sp>
      <p:sp>
        <p:nvSpPr>
          <p:cNvPr id="6" name="TextBox 6"/>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F8F8F8"/>
                </a:solidFill>
                <a:latin typeface="Nunito"/>
              </a:rPr>
              <a:t>Thesis Title l Presenter Surname l Year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335967" y="1462805"/>
            <a:ext cx="5923333" cy="7361390"/>
            <a:chOff x="0" y="0"/>
            <a:chExt cx="5108702" cy="6348984"/>
          </a:xfrm>
        </p:grpSpPr>
        <p:sp>
          <p:nvSpPr>
            <p:cNvPr id="3" name="Freeform 3"/>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10387" b="-10387"/>
              </a:stretch>
            </a:blipFill>
          </p:spPr>
        </p:sp>
      </p:grpSp>
      <p:sp>
        <p:nvSpPr>
          <p:cNvPr id="4" name="TextBox 4"/>
          <p:cNvSpPr txBox="1"/>
          <p:nvPr/>
        </p:nvSpPr>
        <p:spPr>
          <a:xfrm>
            <a:off x="1451211" y="2104855"/>
            <a:ext cx="6584620" cy="1193800"/>
          </a:xfrm>
          <a:prstGeom prst="rect">
            <a:avLst/>
          </a:prstGeom>
        </p:spPr>
        <p:txBody>
          <a:bodyPr lIns="0" tIns="0" rIns="0" bIns="0" rtlCol="0" anchor="t">
            <a:spAutoFit/>
          </a:bodyPr>
          <a:lstStyle/>
          <a:p>
            <a:pPr>
              <a:lnSpc>
                <a:spcPts val="9799"/>
              </a:lnSpc>
            </a:pPr>
            <a:r>
              <a:rPr lang="en-US" sz="6999">
                <a:solidFill>
                  <a:srgbClr val="000000"/>
                </a:solidFill>
                <a:latin typeface="Nunito Bold"/>
              </a:rPr>
              <a:t>Abstract</a:t>
            </a:r>
          </a:p>
        </p:txBody>
      </p:sp>
      <p:sp>
        <p:nvSpPr>
          <p:cNvPr id="5" name="TextBox 5"/>
          <p:cNvSpPr txBox="1"/>
          <p:nvPr/>
        </p:nvSpPr>
        <p:spPr>
          <a:xfrm>
            <a:off x="1451211" y="3461555"/>
            <a:ext cx="7692789" cy="1291379"/>
          </a:xfrm>
          <a:prstGeom prst="rect">
            <a:avLst/>
          </a:prstGeom>
        </p:spPr>
        <p:txBody>
          <a:bodyPr lIns="0" tIns="0" rIns="0" bIns="0" rtlCol="0" anchor="t">
            <a:spAutoFit/>
          </a:bodyPr>
          <a:lstStyle/>
          <a:p>
            <a:pPr>
              <a:lnSpc>
                <a:spcPts val="3359"/>
              </a:lnSpc>
            </a:pPr>
            <a:r>
              <a:rPr lang="en-US" sz="2400" dirty="0">
                <a:solidFill>
                  <a:srgbClr val="000000"/>
                </a:solidFill>
                <a:latin typeface="Nunito Light"/>
              </a:rPr>
              <a:t>In machine learning, we often stumble upon datasets contains with multiple categorical features. To let the computer understand those part of data</a:t>
            </a:r>
            <a:r>
              <a:rPr lang="en-US" sz="2400">
                <a:solidFill>
                  <a:srgbClr val="000000"/>
                </a:solidFill>
                <a:latin typeface="Nunito Light"/>
              </a:rPr>
              <a:t>, encoding</a:t>
            </a:r>
            <a:endParaRPr lang="en-US" sz="2400" dirty="0">
              <a:solidFill>
                <a:srgbClr val="000000"/>
              </a:solidFill>
              <a:latin typeface="Nunito Light"/>
            </a:endParaRPr>
          </a:p>
        </p:txBody>
      </p:sp>
      <p:sp>
        <p:nvSpPr>
          <p:cNvPr id="6" name="TextBox 6"/>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dirty="0">
                <a:solidFill>
                  <a:srgbClr val="14365D"/>
                </a:solidFill>
                <a:latin typeface="Nunito"/>
              </a:rPr>
              <a:t>Really Great University l  Bachelor in Advertising and Media </a:t>
            </a:r>
          </a:p>
        </p:txBody>
      </p:sp>
      <p:sp>
        <p:nvSpPr>
          <p:cNvPr id="7" name="TextBox 7"/>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6C9B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80205" y="-765364"/>
            <a:ext cx="14591706" cy="9721724"/>
          </a:xfrm>
          <a:prstGeom prst="rect">
            <a:avLst/>
          </a:prstGeom>
        </p:spPr>
      </p:pic>
      <p:grpSp>
        <p:nvGrpSpPr>
          <p:cNvPr id="3" name="Group 3"/>
          <p:cNvGrpSpPr/>
          <p:nvPr/>
        </p:nvGrpSpPr>
        <p:grpSpPr>
          <a:xfrm>
            <a:off x="1192127" y="1747698"/>
            <a:ext cx="8352905" cy="6509653"/>
            <a:chOff x="0" y="0"/>
            <a:chExt cx="2199942" cy="1714477"/>
          </a:xfrm>
        </p:grpSpPr>
        <p:sp>
          <p:nvSpPr>
            <p:cNvPr id="4" name="Freeform 4"/>
            <p:cNvSpPr/>
            <p:nvPr/>
          </p:nvSpPr>
          <p:spPr>
            <a:xfrm>
              <a:off x="0" y="0"/>
              <a:ext cx="2199942" cy="1714477"/>
            </a:xfrm>
            <a:custGeom>
              <a:avLst/>
              <a:gdLst/>
              <a:ahLst/>
              <a:cxnLst/>
              <a:rect l="l" t="t" r="r" b="b"/>
              <a:pathLst>
                <a:path w="2199942" h="1714477">
                  <a:moveTo>
                    <a:pt x="0" y="0"/>
                  </a:moveTo>
                  <a:lnTo>
                    <a:pt x="2199942" y="0"/>
                  </a:lnTo>
                  <a:lnTo>
                    <a:pt x="2199942" y="1714477"/>
                  </a:lnTo>
                  <a:lnTo>
                    <a:pt x="0" y="1714477"/>
                  </a:lnTo>
                  <a:close/>
                </a:path>
              </a:pathLst>
            </a:custGeom>
            <a:solidFill>
              <a:srgbClr val="D793A4">
                <a:alpha val="82745"/>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59186" y="2237580"/>
            <a:ext cx="6584620" cy="1193800"/>
          </a:xfrm>
          <a:prstGeom prst="rect">
            <a:avLst/>
          </a:prstGeom>
        </p:spPr>
        <p:txBody>
          <a:bodyPr lIns="0" tIns="0" rIns="0" bIns="0" rtlCol="0" anchor="t">
            <a:spAutoFit/>
          </a:bodyPr>
          <a:lstStyle/>
          <a:p>
            <a:pPr>
              <a:lnSpc>
                <a:spcPts val="9799"/>
              </a:lnSpc>
            </a:pPr>
            <a:r>
              <a:rPr lang="en-US" sz="6999">
                <a:solidFill>
                  <a:srgbClr val="14365D"/>
                </a:solidFill>
                <a:latin typeface="Nunito Bold"/>
              </a:rPr>
              <a:t>Introduction</a:t>
            </a:r>
          </a:p>
        </p:txBody>
      </p:sp>
      <p:sp>
        <p:nvSpPr>
          <p:cNvPr id="7" name="TextBox 7"/>
          <p:cNvSpPr txBox="1"/>
          <p:nvPr/>
        </p:nvSpPr>
        <p:spPr>
          <a:xfrm>
            <a:off x="1759186" y="3559030"/>
            <a:ext cx="6803789" cy="3749040"/>
          </a:xfrm>
          <a:prstGeom prst="rect">
            <a:avLst/>
          </a:prstGeom>
        </p:spPr>
        <p:txBody>
          <a:bodyPr lIns="0" tIns="0" rIns="0" bIns="0" rtlCol="0" anchor="t">
            <a:spAutoFit/>
          </a:bodyPr>
          <a:lstStyle/>
          <a:p>
            <a:pPr>
              <a:lnSpc>
                <a:spcPts val="3359"/>
              </a:lnSpc>
            </a:pPr>
            <a:r>
              <a:rPr lang="en-US" sz="2400">
                <a:solidFill>
                  <a:srgbClr val="000000"/>
                </a:solidFill>
                <a:latin typeface="Nunito Light"/>
              </a:rPr>
              <a:t>Lorem ipsum dolor sit amet. Rem obcaecati harum ut dolores recusandae aut laborum molestiae. Aut placeat nobis sed dicta nesciunt aut voluptatem voluptatem sed voluptatem officiis. Sit tenetur numquam hic minima galisum sed quasi natus in recusandae architecto. </a:t>
            </a:r>
          </a:p>
          <a:p>
            <a:pPr>
              <a:lnSpc>
                <a:spcPts val="3359"/>
              </a:lnSpc>
            </a:pPr>
            <a:endParaRPr lang="en-US" sz="2400">
              <a:solidFill>
                <a:srgbClr val="000000"/>
              </a:solidFill>
              <a:latin typeface="Nunito Light"/>
            </a:endParaRPr>
          </a:p>
          <a:p>
            <a:pPr>
              <a:lnSpc>
                <a:spcPts val="3359"/>
              </a:lnSpc>
            </a:pPr>
            <a:r>
              <a:rPr lang="en-US" sz="2400">
                <a:solidFill>
                  <a:srgbClr val="000000"/>
                </a:solidFill>
                <a:latin typeface="Nunito Light"/>
              </a:rPr>
              <a:t>Lorem ipsum dolor sit amet. Rem obcaecati harum ut dolores recusandae aut laborum molestiae. </a:t>
            </a:r>
          </a:p>
        </p:txBody>
      </p:sp>
      <p:sp>
        <p:nvSpPr>
          <p:cNvPr id="8" name="TextBox 8"/>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14365D"/>
                </a:solidFill>
                <a:latin typeface="Nunito"/>
              </a:rPr>
              <a:t>Really Great University l  Bachelor in Advertising and Media </a:t>
            </a:r>
          </a:p>
        </p:txBody>
      </p:sp>
      <p:sp>
        <p:nvSpPr>
          <p:cNvPr id="9" name="TextBox 9"/>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36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89345" y="1467211"/>
            <a:ext cx="4898655" cy="7352578"/>
          </a:xfrm>
          <a:prstGeom prst="rect">
            <a:avLst/>
          </a:prstGeom>
        </p:spPr>
      </p:pic>
      <p:pic>
        <p:nvPicPr>
          <p:cNvPr id="3" name="Picture 3"/>
          <p:cNvPicPr>
            <a:picLocks noChangeAspect="1"/>
          </p:cNvPicPr>
          <p:nvPr/>
        </p:nvPicPr>
        <p:blipFill>
          <a:blip r:embed="rId3"/>
          <a:srcRect/>
          <a:stretch>
            <a:fillRect/>
          </a:stretch>
        </p:blipFill>
        <p:spPr>
          <a:xfrm>
            <a:off x="0" y="1467211"/>
            <a:ext cx="4907846" cy="7352578"/>
          </a:xfrm>
          <a:prstGeom prst="rect">
            <a:avLst/>
          </a:prstGeom>
        </p:spPr>
      </p:pic>
      <p:sp>
        <p:nvSpPr>
          <p:cNvPr id="4" name="TextBox 4"/>
          <p:cNvSpPr txBox="1"/>
          <p:nvPr/>
        </p:nvSpPr>
        <p:spPr>
          <a:xfrm>
            <a:off x="5840569" y="3985680"/>
            <a:ext cx="7321761" cy="3749040"/>
          </a:xfrm>
          <a:prstGeom prst="rect">
            <a:avLst/>
          </a:prstGeom>
        </p:spPr>
        <p:txBody>
          <a:bodyPr lIns="0" tIns="0" rIns="0" bIns="0" rtlCol="0" anchor="t">
            <a:spAutoFit/>
          </a:bodyPr>
          <a:lstStyle/>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t>
            </a:r>
          </a:p>
          <a:p>
            <a:pPr>
              <a:lnSpc>
                <a:spcPts val="3360"/>
              </a:lnSpc>
            </a:pPr>
            <a:r>
              <a:rPr lang="en-US" sz="2400">
                <a:solidFill>
                  <a:srgbClr val="F8F8F8"/>
                </a:solidFill>
                <a:latin typeface="Nunito"/>
              </a:rPr>
              <a:t>Aut placeat nobis sed dicta nesciunt aut voluptatem voluptatem sed voluptatem officiis.</a:t>
            </a:r>
          </a:p>
          <a:p>
            <a:pPr>
              <a:lnSpc>
                <a:spcPts val="3360"/>
              </a:lnSpc>
            </a:pPr>
            <a:endParaRPr lang="en-US" sz="2400">
              <a:solidFill>
                <a:srgbClr val="F8F8F8"/>
              </a:solidFill>
              <a:latin typeface="Nunito"/>
            </a:endParaRPr>
          </a:p>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Aut placeat nobis sed dicta nesciunt aut voluptatem voluptatem sed voluptatem officiis.</a:t>
            </a:r>
          </a:p>
        </p:txBody>
      </p:sp>
      <p:sp>
        <p:nvSpPr>
          <p:cNvPr id="5" name="TextBox 5"/>
          <p:cNvSpPr txBox="1"/>
          <p:nvPr/>
        </p:nvSpPr>
        <p:spPr>
          <a:xfrm>
            <a:off x="5851690" y="2418930"/>
            <a:ext cx="6584620" cy="1193800"/>
          </a:xfrm>
          <a:prstGeom prst="rect">
            <a:avLst/>
          </a:prstGeom>
        </p:spPr>
        <p:txBody>
          <a:bodyPr lIns="0" tIns="0" rIns="0" bIns="0" rtlCol="0" anchor="t">
            <a:spAutoFit/>
          </a:bodyPr>
          <a:lstStyle/>
          <a:p>
            <a:pPr algn="ctr">
              <a:lnSpc>
                <a:spcPts val="9799"/>
              </a:lnSpc>
            </a:pPr>
            <a:r>
              <a:rPr lang="en-US" sz="6999">
                <a:solidFill>
                  <a:srgbClr val="D793A4"/>
                </a:solidFill>
                <a:latin typeface="Nunito Bold"/>
              </a:rPr>
              <a:t>Purpose</a:t>
            </a:r>
          </a:p>
        </p:txBody>
      </p:sp>
      <p:sp>
        <p:nvSpPr>
          <p:cNvPr id="6" name="TextBox 6"/>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F8F8F8"/>
                </a:solidFill>
                <a:latin typeface="Nunito"/>
              </a:rPr>
              <a:t>Really Great University l  Bachelor in Advertising and Media </a:t>
            </a:r>
          </a:p>
        </p:txBody>
      </p:sp>
      <p:sp>
        <p:nvSpPr>
          <p:cNvPr id="7" name="TextBox 7"/>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F8F8F8"/>
                </a:solidFill>
                <a:latin typeface="Nunito"/>
              </a:rPr>
              <a:t>Thesis Title l Presenter Surname l Year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799726" y="2807952"/>
            <a:ext cx="2669789" cy="3476359"/>
            <a:chOff x="0" y="0"/>
            <a:chExt cx="3559718" cy="4635145"/>
          </a:xfrm>
        </p:grpSpPr>
        <p:grpSp>
          <p:nvGrpSpPr>
            <p:cNvPr id="3" name="Group 3"/>
            <p:cNvGrpSpPr/>
            <p:nvPr/>
          </p:nvGrpSpPr>
          <p:grpSpPr>
            <a:xfrm>
              <a:off x="0" y="0"/>
              <a:ext cx="3559718" cy="3090097"/>
              <a:chOff x="0" y="0"/>
              <a:chExt cx="936326" cy="812800"/>
            </a:xfrm>
          </p:grpSpPr>
          <p:sp>
            <p:nvSpPr>
              <p:cNvPr id="4" name="Freeform 4"/>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5" name="TextBox 5"/>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nvGrpSpPr>
            <p:cNvPr id="6" name="Group 6"/>
            <p:cNvGrpSpPr/>
            <p:nvPr/>
          </p:nvGrpSpPr>
          <p:grpSpPr>
            <a:xfrm rot="-10800000">
              <a:off x="0" y="1545048"/>
              <a:ext cx="3559718" cy="3090097"/>
              <a:chOff x="0" y="0"/>
              <a:chExt cx="936326" cy="812800"/>
            </a:xfrm>
          </p:grpSpPr>
          <p:sp>
            <p:nvSpPr>
              <p:cNvPr id="7" name="Freeform 7"/>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8" name="TextBox 8"/>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grpSp>
        <p:nvGrpSpPr>
          <p:cNvPr id="9" name="Group 9"/>
          <p:cNvGrpSpPr/>
          <p:nvPr/>
        </p:nvGrpSpPr>
        <p:grpSpPr>
          <a:xfrm>
            <a:off x="7936844" y="3017450"/>
            <a:ext cx="2395553" cy="3119273"/>
            <a:chOff x="0" y="0"/>
            <a:chExt cx="3194070" cy="4159031"/>
          </a:xfrm>
        </p:grpSpPr>
        <p:grpSp>
          <p:nvGrpSpPr>
            <p:cNvPr id="10" name="Group 10"/>
            <p:cNvGrpSpPr/>
            <p:nvPr/>
          </p:nvGrpSpPr>
          <p:grpSpPr>
            <a:xfrm>
              <a:off x="0" y="0"/>
              <a:ext cx="3194070" cy="2772687"/>
              <a:chOff x="0" y="0"/>
              <a:chExt cx="936326" cy="812800"/>
            </a:xfrm>
          </p:grpSpPr>
          <p:sp>
            <p:nvSpPr>
              <p:cNvPr id="11" name="Freeform 11"/>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12" name="TextBox 12"/>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10800000">
              <a:off x="0" y="1386344"/>
              <a:ext cx="3194070" cy="2772687"/>
              <a:chOff x="0" y="0"/>
              <a:chExt cx="936326" cy="812800"/>
            </a:xfrm>
          </p:grpSpPr>
          <p:sp>
            <p:nvSpPr>
              <p:cNvPr id="14" name="Freeform 14"/>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15" name="TextBox 15"/>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2986896" y="2855577"/>
            <a:ext cx="2669789" cy="3476359"/>
            <a:chOff x="0" y="0"/>
            <a:chExt cx="3559718" cy="4635145"/>
          </a:xfrm>
        </p:grpSpPr>
        <p:grpSp>
          <p:nvGrpSpPr>
            <p:cNvPr id="17" name="Group 17"/>
            <p:cNvGrpSpPr/>
            <p:nvPr/>
          </p:nvGrpSpPr>
          <p:grpSpPr>
            <a:xfrm>
              <a:off x="0" y="0"/>
              <a:ext cx="3559718" cy="3090097"/>
              <a:chOff x="0" y="0"/>
              <a:chExt cx="936326" cy="812800"/>
            </a:xfrm>
          </p:grpSpPr>
          <p:sp>
            <p:nvSpPr>
              <p:cNvPr id="18" name="Freeform 18"/>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19" name="TextBox 19"/>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nvGrpSpPr>
            <p:cNvPr id="20" name="Group 20"/>
            <p:cNvGrpSpPr/>
            <p:nvPr/>
          </p:nvGrpSpPr>
          <p:grpSpPr>
            <a:xfrm rot="-10800000">
              <a:off x="0" y="1545048"/>
              <a:ext cx="3559718" cy="3090097"/>
              <a:chOff x="0" y="0"/>
              <a:chExt cx="936326" cy="812800"/>
            </a:xfrm>
          </p:grpSpPr>
          <p:sp>
            <p:nvSpPr>
              <p:cNvPr id="21" name="Freeform 21"/>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22" name="TextBox 22"/>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grpSp>
        <p:nvGrpSpPr>
          <p:cNvPr id="23" name="Group 23"/>
          <p:cNvGrpSpPr/>
          <p:nvPr/>
        </p:nvGrpSpPr>
        <p:grpSpPr>
          <a:xfrm>
            <a:off x="3108732" y="3060263"/>
            <a:ext cx="2395553" cy="3119273"/>
            <a:chOff x="0" y="0"/>
            <a:chExt cx="3194070" cy="4159031"/>
          </a:xfrm>
        </p:grpSpPr>
        <p:grpSp>
          <p:nvGrpSpPr>
            <p:cNvPr id="24" name="Group 24"/>
            <p:cNvGrpSpPr/>
            <p:nvPr/>
          </p:nvGrpSpPr>
          <p:grpSpPr>
            <a:xfrm>
              <a:off x="0" y="0"/>
              <a:ext cx="3194070" cy="2772687"/>
              <a:chOff x="0" y="0"/>
              <a:chExt cx="936326" cy="812800"/>
            </a:xfrm>
          </p:grpSpPr>
          <p:sp>
            <p:nvSpPr>
              <p:cNvPr id="25" name="Freeform 25"/>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26" name="TextBox 26"/>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10800000">
              <a:off x="0" y="1386344"/>
              <a:ext cx="3194070" cy="2772687"/>
              <a:chOff x="0" y="0"/>
              <a:chExt cx="936326" cy="812800"/>
            </a:xfrm>
          </p:grpSpPr>
          <p:sp>
            <p:nvSpPr>
              <p:cNvPr id="28" name="Freeform 28"/>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29" name="TextBox 29"/>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grpSp>
        <p:nvGrpSpPr>
          <p:cNvPr id="30" name="Group 30"/>
          <p:cNvGrpSpPr/>
          <p:nvPr/>
        </p:nvGrpSpPr>
        <p:grpSpPr>
          <a:xfrm>
            <a:off x="12629559" y="2779377"/>
            <a:ext cx="2669789" cy="3476359"/>
            <a:chOff x="0" y="0"/>
            <a:chExt cx="3559718" cy="4635145"/>
          </a:xfrm>
        </p:grpSpPr>
        <p:grpSp>
          <p:nvGrpSpPr>
            <p:cNvPr id="31" name="Group 31"/>
            <p:cNvGrpSpPr/>
            <p:nvPr/>
          </p:nvGrpSpPr>
          <p:grpSpPr>
            <a:xfrm>
              <a:off x="0" y="0"/>
              <a:ext cx="3559718" cy="3090097"/>
              <a:chOff x="0" y="0"/>
              <a:chExt cx="936326" cy="812800"/>
            </a:xfrm>
          </p:grpSpPr>
          <p:sp>
            <p:nvSpPr>
              <p:cNvPr id="32" name="Freeform 32"/>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33" name="TextBox 33"/>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nvGrpSpPr>
            <p:cNvPr id="34" name="Group 34"/>
            <p:cNvGrpSpPr/>
            <p:nvPr/>
          </p:nvGrpSpPr>
          <p:grpSpPr>
            <a:xfrm rot="-10800000">
              <a:off x="0" y="1545048"/>
              <a:ext cx="3559718" cy="3090097"/>
              <a:chOff x="0" y="0"/>
              <a:chExt cx="936326" cy="812800"/>
            </a:xfrm>
          </p:grpSpPr>
          <p:sp>
            <p:nvSpPr>
              <p:cNvPr id="35" name="Freeform 35"/>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36" name="TextBox 36"/>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grpSp>
        <p:nvGrpSpPr>
          <p:cNvPr id="37" name="Group 37"/>
          <p:cNvGrpSpPr/>
          <p:nvPr/>
        </p:nvGrpSpPr>
        <p:grpSpPr>
          <a:xfrm>
            <a:off x="12766677" y="3007925"/>
            <a:ext cx="2395553" cy="3119273"/>
            <a:chOff x="0" y="0"/>
            <a:chExt cx="3194070" cy="4159031"/>
          </a:xfrm>
        </p:grpSpPr>
        <p:grpSp>
          <p:nvGrpSpPr>
            <p:cNvPr id="38" name="Group 38"/>
            <p:cNvGrpSpPr/>
            <p:nvPr/>
          </p:nvGrpSpPr>
          <p:grpSpPr>
            <a:xfrm>
              <a:off x="0" y="0"/>
              <a:ext cx="3194070" cy="2772687"/>
              <a:chOff x="0" y="0"/>
              <a:chExt cx="936326" cy="812800"/>
            </a:xfrm>
          </p:grpSpPr>
          <p:sp>
            <p:nvSpPr>
              <p:cNvPr id="39" name="Freeform 39"/>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40" name="TextBox 40"/>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rot="-10800000">
              <a:off x="0" y="1386344"/>
              <a:ext cx="3194070" cy="2772687"/>
              <a:chOff x="0" y="0"/>
              <a:chExt cx="936326" cy="812800"/>
            </a:xfrm>
          </p:grpSpPr>
          <p:sp>
            <p:nvSpPr>
              <p:cNvPr id="42" name="Freeform 42"/>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43" name="TextBox 43"/>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pic>
        <p:nvPicPr>
          <p:cNvPr id="44" name="Picture 4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757716" y="3939547"/>
            <a:ext cx="1128149" cy="1360706"/>
          </a:xfrm>
          <a:prstGeom prst="rect">
            <a:avLst/>
          </a:prstGeom>
        </p:spPr>
      </p:pic>
      <p:pic>
        <p:nvPicPr>
          <p:cNvPr id="45" name="Picture 4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47274" y="3741311"/>
            <a:ext cx="1774692" cy="1609641"/>
          </a:xfrm>
          <a:prstGeom prst="rect">
            <a:avLst/>
          </a:prstGeom>
        </p:spPr>
      </p:pic>
      <p:pic>
        <p:nvPicPr>
          <p:cNvPr id="46" name="Picture 4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61291" y="4089486"/>
            <a:ext cx="1606324" cy="1210766"/>
          </a:xfrm>
          <a:prstGeom prst="rect">
            <a:avLst/>
          </a:prstGeom>
        </p:spPr>
      </p:pic>
      <p:sp>
        <p:nvSpPr>
          <p:cNvPr id="47" name="TextBox 47"/>
          <p:cNvSpPr txBox="1"/>
          <p:nvPr/>
        </p:nvSpPr>
        <p:spPr>
          <a:xfrm>
            <a:off x="1028700" y="895350"/>
            <a:ext cx="6584620" cy="1193800"/>
          </a:xfrm>
          <a:prstGeom prst="rect">
            <a:avLst/>
          </a:prstGeom>
        </p:spPr>
        <p:txBody>
          <a:bodyPr lIns="0" tIns="0" rIns="0" bIns="0" rtlCol="0" anchor="t">
            <a:spAutoFit/>
          </a:bodyPr>
          <a:lstStyle/>
          <a:p>
            <a:pPr>
              <a:lnSpc>
                <a:spcPts val="9799"/>
              </a:lnSpc>
            </a:pPr>
            <a:r>
              <a:rPr lang="en-US" sz="6999">
                <a:solidFill>
                  <a:srgbClr val="14365D"/>
                </a:solidFill>
                <a:latin typeface="Nunito Bold"/>
              </a:rPr>
              <a:t>Methodology</a:t>
            </a:r>
          </a:p>
        </p:txBody>
      </p:sp>
      <p:sp>
        <p:nvSpPr>
          <p:cNvPr id="48" name="TextBox 48"/>
          <p:cNvSpPr txBox="1"/>
          <p:nvPr/>
        </p:nvSpPr>
        <p:spPr>
          <a:xfrm>
            <a:off x="3108732" y="6399833"/>
            <a:ext cx="2424556" cy="481330"/>
          </a:xfrm>
          <a:prstGeom prst="rect">
            <a:avLst/>
          </a:prstGeom>
        </p:spPr>
        <p:txBody>
          <a:bodyPr lIns="0" tIns="0" rIns="0" bIns="0" rtlCol="0" anchor="t">
            <a:spAutoFit/>
          </a:bodyPr>
          <a:lstStyle/>
          <a:p>
            <a:pPr algn="ctr">
              <a:lnSpc>
                <a:spcPts val="3919"/>
              </a:lnSpc>
            </a:pPr>
            <a:r>
              <a:rPr lang="en-US" sz="2799">
                <a:solidFill>
                  <a:srgbClr val="14365D"/>
                </a:solidFill>
                <a:latin typeface="Nunito Bold Bold"/>
              </a:rPr>
              <a:t>METHOD 1</a:t>
            </a:r>
          </a:p>
        </p:txBody>
      </p:sp>
      <p:sp>
        <p:nvSpPr>
          <p:cNvPr id="49" name="TextBox 49"/>
          <p:cNvSpPr txBox="1"/>
          <p:nvPr/>
        </p:nvSpPr>
        <p:spPr>
          <a:xfrm>
            <a:off x="7936844" y="6357020"/>
            <a:ext cx="2424556" cy="481330"/>
          </a:xfrm>
          <a:prstGeom prst="rect">
            <a:avLst/>
          </a:prstGeom>
        </p:spPr>
        <p:txBody>
          <a:bodyPr lIns="0" tIns="0" rIns="0" bIns="0" rtlCol="0" anchor="t">
            <a:spAutoFit/>
          </a:bodyPr>
          <a:lstStyle/>
          <a:p>
            <a:pPr algn="ctr">
              <a:lnSpc>
                <a:spcPts val="3919"/>
              </a:lnSpc>
            </a:pPr>
            <a:r>
              <a:rPr lang="en-US" sz="2799">
                <a:solidFill>
                  <a:srgbClr val="14365D"/>
                </a:solidFill>
                <a:latin typeface="Nunito Bold Bold"/>
              </a:rPr>
              <a:t>METHOD 2</a:t>
            </a:r>
          </a:p>
        </p:txBody>
      </p:sp>
      <p:sp>
        <p:nvSpPr>
          <p:cNvPr id="50" name="TextBox 50"/>
          <p:cNvSpPr txBox="1"/>
          <p:nvPr/>
        </p:nvSpPr>
        <p:spPr>
          <a:xfrm>
            <a:off x="12761700" y="6357020"/>
            <a:ext cx="2424556" cy="481330"/>
          </a:xfrm>
          <a:prstGeom prst="rect">
            <a:avLst/>
          </a:prstGeom>
        </p:spPr>
        <p:txBody>
          <a:bodyPr lIns="0" tIns="0" rIns="0" bIns="0" rtlCol="0" anchor="t">
            <a:spAutoFit/>
          </a:bodyPr>
          <a:lstStyle/>
          <a:p>
            <a:pPr algn="ctr">
              <a:lnSpc>
                <a:spcPts val="3919"/>
              </a:lnSpc>
            </a:pPr>
            <a:r>
              <a:rPr lang="en-US" sz="2799">
                <a:solidFill>
                  <a:srgbClr val="14365D"/>
                </a:solidFill>
                <a:latin typeface="Nunito Bold Bold"/>
              </a:rPr>
              <a:t>METHOD 3</a:t>
            </a:r>
          </a:p>
        </p:txBody>
      </p:sp>
      <p:sp>
        <p:nvSpPr>
          <p:cNvPr id="51" name="TextBox 51"/>
          <p:cNvSpPr txBox="1"/>
          <p:nvPr/>
        </p:nvSpPr>
        <p:spPr>
          <a:xfrm>
            <a:off x="6859741" y="7076475"/>
            <a:ext cx="4549758" cy="1234440"/>
          </a:xfrm>
          <a:prstGeom prst="rect">
            <a:avLst/>
          </a:prstGeom>
        </p:spPr>
        <p:txBody>
          <a:bodyPr lIns="0" tIns="0" rIns="0" bIns="0" rtlCol="0" anchor="t">
            <a:spAutoFit/>
          </a:bodyPr>
          <a:lstStyle/>
          <a:p>
            <a:pPr algn="ctr">
              <a:lnSpc>
                <a:spcPts val="3360"/>
              </a:lnSpc>
            </a:pPr>
            <a:r>
              <a:rPr lang="en-US" sz="2400">
                <a:solidFill>
                  <a:srgbClr val="14365D"/>
                </a:solidFill>
                <a:latin typeface="Nunito"/>
              </a:rPr>
              <a:t>Lorem ipsum dolor sit amet. </a:t>
            </a:r>
          </a:p>
          <a:p>
            <a:pPr algn="ctr">
              <a:lnSpc>
                <a:spcPts val="3360"/>
              </a:lnSpc>
            </a:pPr>
            <a:r>
              <a:rPr lang="en-US" sz="2400">
                <a:solidFill>
                  <a:srgbClr val="14365D"/>
                </a:solidFill>
                <a:latin typeface="Nunito"/>
              </a:rPr>
              <a:t>Rem obcaecati harum ut dolores recusandae aut laborum</a:t>
            </a:r>
          </a:p>
        </p:txBody>
      </p:sp>
      <p:sp>
        <p:nvSpPr>
          <p:cNvPr id="52" name="TextBox 52"/>
          <p:cNvSpPr txBox="1"/>
          <p:nvPr/>
        </p:nvSpPr>
        <p:spPr>
          <a:xfrm>
            <a:off x="2031629" y="7076475"/>
            <a:ext cx="4549758" cy="1234440"/>
          </a:xfrm>
          <a:prstGeom prst="rect">
            <a:avLst/>
          </a:prstGeom>
        </p:spPr>
        <p:txBody>
          <a:bodyPr lIns="0" tIns="0" rIns="0" bIns="0" rtlCol="0" anchor="t">
            <a:spAutoFit/>
          </a:bodyPr>
          <a:lstStyle/>
          <a:p>
            <a:pPr algn="ctr">
              <a:lnSpc>
                <a:spcPts val="3360"/>
              </a:lnSpc>
            </a:pPr>
            <a:r>
              <a:rPr lang="en-US" sz="2400">
                <a:solidFill>
                  <a:srgbClr val="14365D"/>
                </a:solidFill>
                <a:latin typeface="Nunito"/>
              </a:rPr>
              <a:t>Lorem ipsum dolor sit amet. </a:t>
            </a:r>
          </a:p>
          <a:p>
            <a:pPr algn="ctr">
              <a:lnSpc>
                <a:spcPts val="3360"/>
              </a:lnSpc>
            </a:pPr>
            <a:r>
              <a:rPr lang="en-US" sz="2400">
                <a:solidFill>
                  <a:srgbClr val="14365D"/>
                </a:solidFill>
                <a:latin typeface="Nunito"/>
              </a:rPr>
              <a:t>Rem obcaecati harum ut dolores recusandae aut laborum</a:t>
            </a:r>
          </a:p>
        </p:txBody>
      </p:sp>
      <p:sp>
        <p:nvSpPr>
          <p:cNvPr id="53" name="TextBox 53"/>
          <p:cNvSpPr txBox="1"/>
          <p:nvPr/>
        </p:nvSpPr>
        <p:spPr>
          <a:xfrm>
            <a:off x="11699099" y="7086000"/>
            <a:ext cx="4549758" cy="1234440"/>
          </a:xfrm>
          <a:prstGeom prst="rect">
            <a:avLst/>
          </a:prstGeom>
        </p:spPr>
        <p:txBody>
          <a:bodyPr lIns="0" tIns="0" rIns="0" bIns="0" rtlCol="0" anchor="t">
            <a:spAutoFit/>
          </a:bodyPr>
          <a:lstStyle/>
          <a:p>
            <a:pPr algn="ctr">
              <a:lnSpc>
                <a:spcPts val="3360"/>
              </a:lnSpc>
            </a:pPr>
            <a:r>
              <a:rPr lang="en-US" sz="2400">
                <a:solidFill>
                  <a:srgbClr val="14365D"/>
                </a:solidFill>
                <a:latin typeface="Nunito"/>
              </a:rPr>
              <a:t>Lorem ipsum dolor sit amet. </a:t>
            </a:r>
          </a:p>
          <a:p>
            <a:pPr algn="ctr">
              <a:lnSpc>
                <a:spcPts val="3360"/>
              </a:lnSpc>
            </a:pPr>
            <a:r>
              <a:rPr lang="en-US" sz="2400">
                <a:solidFill>
                  <a:srgbClr val="14365D"/>
                </a:solidFill>
                <a:latin typeface="Nunito"/>
              </a:rPr>
              <a:t>Rem obcaecati harum ut dolores recusandae aut laborum</a:t>
            </a:r>
          </a:p>
        </p:txBody>
      </p:sp>
      <p:sp>
        <p:nvSpPr>
          <p:cNvPr id="54" name="TextBox 54"/>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14365D"/>
                </a:solidFill>
                <a:latin typeface="Nunito"/>
              </a:rPr>
              <a:t>Really Great University l  Bachelor in Advertising and Media </a:t>
            </a:r>
          </a:p>
        </p:txBody>
      </p:sp>
      <p:sp>
        <p:nvSpPr>
          <p:cNvPr id="55" name="TextBox 55"/>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6C9B9"/>
        </a:solidFill>
        <a:effectLst/>
      </p:bgPr>
    </p:bg>
    <p:spTree>
      <p:nvGrpSpPr>
        <p:cNvPr id="1" name=""/>
        <p:cNvGrpSpPr/>
        <p:nvPr/>
      </p:nvGrpSpPr>
      <p:grpSpPr>
        <a:xfrm>
          <a:off x="0" y="0"/>
          <a:ext cx="0" cy="0"/>
          <a:chOff x="0" y="0"/>
          <a:chExt cx="0" cy="0"/>
        </a:xfrm>
      </p:grpSpPr>
      <p:sp>
        <p:nvSpPr>
          <p:cNvPr id="2" name="TextBox 2"/>
          <p:cNvSpPr txBox="1"/>
          <p:nvPr/>
        </p:nvSpPr>
        <p:spPr>
          <a:xfrm>
            <a:off x="4081245" y="1375299"/>
            <a:ext cx="10125510" cy="1193800"/>
          </a:xfrm>
          <a:prstGeom prst="rect">
            <a:avLst/>
          </a:prstGeom>
        </p:spPr>
        <p:txBody>
          <a:bodyPr lIns="0" tIns="0" rIns="0" bIns="0" rtlCol="0" anchor="t">
            <a:spAutoFit/>
          </a:bodyPr>
          <a:lstStyle/>
          <a:p>
            <a:pPr algn="ctr">
              <a:lnSpc>
                <a:spcPts val="9799"/>
              </a:lnSpc>
            </a:pPr>
            <a:r>
              <a:rPr lang="en-US" sz="6999">
                <a:solidFill>
                  <a:srgbClr val="14365D"/>
                </a:solidFill>
                <a:latin typeface="Nunito Bold"/>
              </a:rPr>
              <a:t>Statistical Analysis</a:t>
            </a:r>
          </a:p>
        </p:txBody>
      </p:sp>
      <p:grpSp>
        <p:nvGrpSpPr>
          <p:cNvPr id="3" name="Group 3"/>
          <p:cNvGrpSpPr/>
          <p:nvPr/>
        </p:nvGrpSpPr>
        <p:grpSpPr>
          <a:xfrm>
            <a:off x="1811423" y="3225849"/>
            <a:ext cx="5691966" cy="5157712"/>
            <a:chOff x="0" y="0"/>
            <a:chExt cx="7589288" cy="6876950"/>
          </a:xfrm>
        </p:grpSpPr>
        <p:grpSp>
          <p:nvGrpSpPr>
            <p:cNvPr id="4" name="Group 4"/>
            <p:cNvGrpSpPr>
              <a:grpSpLocks noChangeAspect="1"/>
            </p:cNvGrpSpPr>
            <p:nvPr/>
          </p:nvGrpSpPr>
          <p:grpSpPr>
            <a:xfrm>
              <a:off x="967768" y="0"/>
              <a:ext cx="6450127" cy="6450127"/>
              <a:chOff x="0" y="0"/>
              <a:chExt cx="10287000" cy="10287000"/>
            </a:xfrm>
          </p:grpSpPr>
          <p:sp>
            <p:nvSpPr>
              <p:cNvPr id="5" name="Freeform 5"/>
              <p:cNvSpPr/>
              <p:nvPr/>
            </p:nvSpPr>
            <p:spPr>
              <a:xfrm>
                <a:off x="-6350" y="0"/>
                <a:ext cx="10299700" cy="10287000"/>
              </a:xfrm>
              <a:custGeom>
                <a:avLst/>
                <a:gdLst/>
                <a:ahLst/>
                <a:cxnLst/>
                <a:rect l="l" t="t" r="r" b="b"/>
                <a:pathLst>
                  <a:path w="10299700" h="10287000">
                    <a:moveTo>
                      <a:pt x="0" y="0"/>
                    </a:moveTo>
                    <a:lnTo>
                      <a:pt x="12700" y="0"/>
                    </a:lnTo>
                    <a:lnTo>
                      <a:pt x="12700" y="10287000"/>
                    </a:lnTo>
                    <a:lnTo>
                      <a:pt x="0" y="10287000"/>
                    </a:lnTo>
                    <a:close/>
                    <a:moveTo>
                      <a:pt x="3429000" y="0"/>
                    </a:moveTo>
                    <a:lnTo>
                      <a:pt x="3441700" y="0"/>
                    </a:lnTo>
                    <a:lnTo>
                      <a:pt x="3441700" y="10287000"/>
                    </a:lnTo>
                    <a:lnTo>
                      <a:pt x="3429000" y="10287000"/>
                    </a:lnTo>
                    <a:close/>
                    <a:moveTo>
                      <a:pt x="6858000" y="0"/>
                    </a:moveTo>
                    <a:lnTo>
                      <a:pt x="6870700" y="0"/>
                    </a:lnTo>
                    <a:lnTo>
                      <a:pt x="6870700" y="10287000"/>
                    </a:lnTo>
                    <a:lnTo>
                      <a:pt x="6858000" y="10287000"/>
                    </a:lnTo>
                    <a:close/>
                    <a:moveTo>
                      <a:pt x="10287000" y="0"/>
                    </a:moveTo>
                    <a:lnTo>
                      <a:pt x="10299700" y="0"/>
                    </a:lnTo>
                    <a:lnTo>
                      <a:pt x="10299700" y="10287000"/>
                    </a:lnTo>
                    <a:lnTo>
                      <a:pt x="10287000" y="10287000"/>
                    </a:lnTo>
                    <a:close/>
                  </a:path>
                </a:pathLst>
              </a:custGeom>
              <a:solidFill>
                <a:srgbClr val="000000">
                  <a:alpha val="24706"/>
                </a:srgbClr>
              </a:solidFill>
            </p:spPr>
          </p:sp>
        </p:grpSp>
        <p:sp>
          <p:nvSpPr>
            <p:cNvPr id="6" name="TextBox 6"/>
            <p:cNvSpPr txBox="1"/>
            <p:nvPr/>
          </p:nvSpPr>
          <p:spPr>
            <a:xfrm>
              <a:off x="878307" y="6548961"/>
              <a:ext cx="178921" cy="327988"/>
            </a:xfrm>
            <a:prstGeom prst="rect">
              <a:avLst/>
            </a:prstGeom>
          </p:spPr>
          <p:txBody>
            <a:bodyPr lIns="0" tIns="0" rIns="0" bIns="0" rtlCol="0" anchor="t">
              <a:spAutoFit/>
            </a:bodyPr>
            <a:lstStyle/>
            <a:p>
              <a:pPr algn="ctr">
                <a:lnSpc>
                  <a:spcPts val="2106"/>
                </a:lnSpc>
              </a:pPr>
              <a:r>
                <a:rPr lang="en-US" sz="1504">
                  <a:solidFill>
                    <a:srgbClr val="000000"/>
                  </a:solidFill>
                  <a:latin typeface="Canva Sans"/>
                </a:rPr>
                <a:t>0</a:t>
              </a:r>
            </a:p>
          </p:txBody>
        </p:sp>
        <p:sp>
          <p:nvSpPr>
            <p:cNvPr id="7" name="TextBox 7"/>
            <p:cNvSpPr txBox="1"/>
            <p:nvPr/>
          </p:nvSpPr>
          <p:spPr>
            <a:xfrm>
              <a:off x="2958423" y="6548961"/>
              <a:ext cx="318774" cy="327988"/>
            </a:xfrm>
            <a:prstGeom prst="rect">
              <a:avLst/>
            </a:prstGeom>
          </p:spPr>
          <p:txBody>
            <a:bodyPr lIns="0" tIns="0" rIns="0" bIns="0" rtlCol="0" anchor="t">
              <a:spAutoFit/>
            </a:bodyPr>
            <a:lstStyle/>
            <a:p>
              <a:pPr algn="ctr">
                <a:lnSpc>
                  <a:spcPts val="2106"/>
                </a:lnSpc>
              </a:pPr>
              <a:r>
                <a:rPr lang="en-US" sz="1504">
                  <a:solidFill>
                    <a:srgbClr val="000000"/>
                  </a:solidFill>
                  <a:latin typeface="Canva Sans"/>
                </a:rPr>
                <a:t>20</a:t>
              </a:r>
            </a:p>
          </p:txBody>
        </p:sp>
        <p:sp>
          <p:nvSpPr>
            <p:cNvPr id="8" name="TextBox 8"/>
            <p:cNvSpPr txBox="1"/>
            <p:nvPr/>
          </p:nvSpPr>
          <p:spPr>
            <a:xfrm>
              <a:off x="5101311" y="6548961"/>
              <a:ext cx="333082" cy="327988"/>
            </a:xfrm>
            <a:prstGeom prst="rect">
              <a:avLst/>
            </a:prstGeom>
          </p:spPr>
          <p:txBody>
            <a:bodyPr lIns="0" tIns="0" rIns="0" bIns="0" rtlCol="0" anchor="t">
              <a:spAutoFit/>
            </a:bodyPr>
            <a:lstStyle/>
            <a:p>
              <a:pPr algn="ctr">
                <a:lnSpc>
                  <a:spcPts val="2106"/>
                </a:lnSpc>
              </a:pPr>
              <a:r>
                <a:rPr lang="en-US" sz="1504">
                  <a:solidFill>
                    <a:srgbClr val="000000"/>
                  </a:solidFill>
                  <a:latin typeface="Canva Sans"/>
                </a:rPr>
                <a:t>40</a:t>
              </a:r>
            </a:p>
          </p:txBody>
        </p:sp>
        <p:sp>
          <p:nvSpPr>
            <p:cNvPr id="9" name="TextBox 9"/>
            <p:cNvSpPr txBox="1"/>
            <p:nvPr/>
          </p:nvSpPr>
          <p:spPr>
            <a:xfrm>
              <a:off x="7246501" y="6548961"/>
              <a:ext cx="342787" cy="327988"/>
            </a:xfrm>
            <a:prstGeom prst="rect">
              <a:avLst/>
            </a:prstGeom>
          </p:spPr>
          <p:txBody>
            <a:bodyPr lIns="0" tIns="0" rIns="0" bIns="0" rtlCol="0" anchor="t">
              <a:spAutoFit/>
            </a:bodyPr>
            <a:lstStyle/>
            <a:p>
              <a:pPr algn="ctr">
                <a:lnSpc>
                  <a:spcPts val="2106"/>
                </a:lnSpc>
              </a:pPr>
              <a:r>
                <a:rPr lang="en-US" sz="1504">
                  <a:solidFill>
                    <a:srgbClr val="000000"/>
                  </a:solidFill>
                  <a:latin typeface="Canva Sans"/>
                </a:rPr>
                <a:t>60</a:t>
              </a:r>
            </a:p>
          </p:txBody>
        </p:sp>
        <p:sp>
          <p:nvSpPr>
            <p:cNvPr id="10" name="TextBox 10"/>
            <p:cNvSpPr txBox="1"/>
            <p:nvPr/>
          </p:nvSpPr>
          <p:spPr>
            <a:xfrm>
              <a:off x="18539" y="547358"/>
              <a:ext cx="821819" cy="327988"/>
            </a:xfrm>
            <a:prstGeom prst="rect">
              <a:avLst/>
            </a:prstGeom>
          </p:spPr>
          <p:txBody>
            <a:bodyPr lIns="0" tIns="0" rIns="0" bIns="0" rtlCol="0" anchor="t">
              <a:spAutoFit/>
            </a:bodyPr>
            <a:lstStyle/>
            <a:p>
              <a:pPr algn="r">
                <a:lnSpc>
                  <a:spcPts val="2106"/>
                </a:lnSpc>
              </a:pPr>
              <a:r>
                <a:rPr lang="en-US" sz="1504">
                  <a:solidFill>
                    <a:srgbClr val="000000"/>
                  </a:solidFill>
                  <a:latin typeface="Canva Sans"/>
                </a:rPr>
                <a:t>Item 1 </a:t>
              </a:r>
            </a:p>
          </p:txBody>
        </p:sp>
        <p:sp>
          <p:nvSpPr>
            <p:cNvPr id="11" name="TextBox 11"/>
            <p:cNvSpPr txBox="1"/>
            <p:nvPr/>
          </p:nvSpPr>
          <p:spPr>
            <a:xfrm>
              <a:off x="14309" y="2213640"/>
              <a:ext cx="826049" cy="327988"/>
            </a:xfrm>
            <a:prstGeom prst="rect">
              <a:avLst/>
            </a:prstGeom>
          </p:spPr>
          <p:txBody>
            <a:bodyPr lIns="0" tIns="0" rIns="0" bIns="0" rtlCol="0" anchor="t">
              <a:spAutoFit/>
            </a:bodyPr>
            <a:lstStyle/>
            <a:p>
              <a:pPr algn="r">
                <a:lnSpc>
                  <a:spcPts val="2106"/>
                </a:lnSpc>
              </a:pPr>
              <a:r>
                <a:rPr lang="en-US" sz="1504">
                  <a:solidFill>
                    <a:srgbClr val="000000"/>
                  </a:solidFill>
                  <a:latin typeface="Canva Sans"/>
                </a:rPr>
                <a:t>Item 2 </a:t>
              </a:r>
            </a:p>
          </p:txBody>
        </p:sp>
        <p:sp>
          <p:nvSpPr>
            <p:cNvPr id="12" name="TextBox 12"/>
            <p:cNvSpPr txBox="1"/>
            <p:nvPr/>
          </p:nvSpPr>
          <p:spPr>
            <a:xfrm>
              <a:off x="6346" y="3879923"/>
              <a:ext cx="834012" cy="327988"/>
            </a:xfrm>
            <a:prstGeom prst="rect">
              <a:avLst/>
            </a:prstGeom>
          </p:spPr>
          <p:txBody>
            <a:bodyPr lIns="0" tIns="0" rIns="0" bIns="0" rtlCol="0" anchor="t">
              <a:spAutoFit/>
            </a:bodyPr>
            <a:lstStyle/>
            <a:p>
              <a:pPr algn="r">
                <a:lnSpc>
                  <a:spcPts val="2106"/>
                </a:lnSpc>
              </a:pPr>
              <a:r>
                <a:rPr lang="en-US" sz="1504">
                  <a:solidFill>
                    <a:srgbClr val="000000"/>
                  </a:solidFill>
                  <a:latin typeface="Canva Sans"/>
                </a:rPr>
                <a:t>Item 3 </a:t>
              </a:r>
            </a:p>
          </p:txBody>
        </p:sp>
        <p:sp>
          <p:nvSpPr>
            <p:cNvPr id="13" name="TextBox 13"/>
            <p:cNvSpPr txBox="1"/>
            <p:nvPr/>
          </p:nvSpPr>
          <p:spPr>
            <a:xfrm>
              <a:off x="0" y="5546206"/>
              <a:ext cx="840358" cy="327988"/>
            </a:xfrm>
            <a:prstGeom prst="rect">
              <a:avLst/>
            </a:prstGeom>
          </p:spPr>
          <p:txBody>
            <a:bodyPr lIns="0" tIns="0" rIns="0" bIns="0" rtlCol="0" anchor="t">
              <a:spAutoFit/>
            </a:bodyPr>
            <a:lstStyle/>
            <a:p>
              <a:pPr algn="r">
                <a:lnSpc>
                  <a:spcPts val="2106"/>
                </a:lnSpc>
              </a:pPr>
              <a:r>
                <a:rPr lang="en-US" sz="1504">
                  <a:solidFill>
                    <a:srgbClr val="000000"/>
                  </a:solidFill>
                  <a:latin typeface="Canva Sans"/>
                </a:rPr>
                <a:t>Item 4 </a:t>
              </a:r>
            </a:p>
          </p:txBody>
        </p:sp>
        <p:grpSp>
          <p:nvGrpSpPr>
            <p:cNvPr id="14" name="Group 14"/>
            <p:cNvGrpSpPr>
              <a:grpSpLocks noChangeAspect="1"/>
            </p:cNvGrpSpPr>
            <p:nvPr/>
          </p:nvGrpSpPr>
          <p:grpSpPr>
            <a:xfrm>
              <a:off x="967768" y="0"/>
              <a:ext cx="6454108" cy="6450127"/>
              <a:chOff x="0" y="0"/>
              <a:chExt cx="10293350" cy="10287000"/>
            </a:xfrm>
          </p:grpSpPr>
          <p:sp>
            <p:nvSpPr>
              <p:cNvPr id="15" name="Freeform 15"/>
              <p:cNvSpPr/>
              <p:nvPr/>
            </p:nvSpPr>
            <p:spPr>
              <a:xfrm>
                <a:off x="0" y="0"/>
                <a:ext cx="5149850" cy="2314575"/>
              </a:xfrm>
              <a:custGeom>
                <a:avLst/>
                <a:gdLst/>
                <a:ahLst/>
                <a:cxnLst/>
                <a:rect l="l" t="t" r="r" b="b"/>
                <a:pathLst>
                  <a:path w="5149850" h="2314575">
                    <a:moveTo>
                      <a:pt x="0" y="0"/>
                    </a:moveTo>
                    <a:lnTo>
                      <a:pt x="4964684" y="0"/>
                    </a:lnTo>
                    <a:cubicBezTo>
                      <a:pt x="5066948" y="0"/>
                      <a:pt x="5149850" y="82902"/>
                      <a:pt x="5149850" y="185166"/>
                    </a:cubicBezTo>
                    <a:lnTo>
                      <a:pt x="5149850" y="2129409"/>
                    </a:lnTo>
                    <a:cubicBezTo>
                      <a:pt x="5149850" y="2231673"/>
                      <a:pt x="5066948" y="2314575"/>
                      <a:pt x="4964684" y="2314575"/>
                    </a:cubicBezTo>
                    <a:lnTo>
                      <a:pt x="0" y="2314575"/>
                    </a:lnTo>
                    <a:close/>
                  </a:path>
                </a:pathLst>
              </a:custGeom>
              <a:solidFill>
                <a:srgbClr val="14365D"/>
              </a:solidFill>
            </p:spPr>
          </p:sp>
          <p:sp>
            <p:nvSpPr>
              <p:cNvPr id="16" name="Freeform 16"/>
              <p:cNvSpPr/>
              <p:nvPr/>
            </p:nvSpPr>
            <p:spPr>
              <a:xfrm>
                <a:off x="0" y="2657475"/>
                <a:ext cx="6864350" cy="2314575"/>
              </a:xfrm>
              <a:custGeom>
                <a:avLst/>
                <a:gdLst/>
                <a:ahLst/>
                <a:cxnLst/>
                <a:rect l="l" t="t" r="r" b="b"/>
                <a:pathLst>
                  <a:path w="6864350" h="2314575">
                    <a:moveTo>
                      <a:pt x="0" y="0"/>
                    </a:moveTo>
                    <a:lnTo>
                      <a:pt x="6679184" y="0"/>
                    </a:lnTo>
                    <a:cubicBezTo>
                      <a:pt x="6728293" y="0"/>
                      <a:pt x="6775390" y="19508"/>
                      <a:pt x="6810116" y="54234"/>
                    </a:cubicBezTo>
                    <a:cubicBezTo>
                      <a:pt x="6844841" y="88959"/>
                      <a:pt x="6864350" y="136057"/>
                      <a:pt x="6864350" y="185166"/>
                    </a:cubicBezTo>
                    <a:lnTo>
                      <a:pt x="6864350" y="2129409"/>
                    </a:lnTo>
                    <a:cubicBezTo>
                      <a:pt x="6864350" y="2178518"/>
                      <a:pt x="6844841" y="2225616"/>
                      <a:pt x="6810116" y="2260341"/>
                    </a:cubicBezTo>
                    <a:cubicBezTo>
                      <a:pt x="6775390" y="2295067"/>
                      <a:pt x="6728293" y="2314575"/>
                      <a:pt x="6679184" y="2314575"/>
                    </a:cubicBezTo>
                    <a:lnTo>
                      <a:pt x="0" y="2314575"/>
                    </a:lnTo>
                    <a:close/>
                  </a:path>
                </a:pathLst>
              </a:custGeom>
              <a:solidFill>
                <a:srgbClr val="14365D"/>
              </a:solidFill>
            </p:spPr>
          </p:sp>
          <p:sp>
            <p:nvSpPr>
              <p:cNvPr id="17" name="Freeform 17"/>
              <p:cNvSpPr/>
              <p:nvPr/>
            </p:nvSpPr>
            <p:spPr>
              <a:xfrm>
                <a:off x="0" y="5314950"/>
                <a:ext cx="8578850" cy="2314575"/>
              </a:xfrm>
              <a:custGeom>
                <a:avLst/>
                <a:gdLst/>
                <a:ahLst/>
                <a:cxnLst/>
                <a:rect l="l" t="t" r="r" b="b"/>
                <a:pathLst>
                  <a:path w="8578850" h="2314575">
                    <a:moveTo>
                      <a:pt x="0" y="0"/>
                    </a:moveTo>
                    <a:lnTo>
                      <a:pt x="8393684" y="0"/>
                    </a:lnTo>
                    <a:cubicBezTo>
                      <a:pt x="8442793" y="0"/>
                      <a:pt x="8489890" y="19508"/>
                      <a:pt x="8524616" y="54234"/>
                    </a:cubicBezTo>
                    <a:cubicBezTo>
                      <a:pt x="8559341" y="88959"/>
                      <a:pt x="8578850" y="136057"/>
                      <a:pt x="8578850" y="185166"/>
                    </a:cubicBezTo>
                    <a:lnTo>
                      <a:pt x="8578850" y="2129409"/>
                    </a:lnTo>
                    <a:cubicBezTo>
                      <a:pt x="8578850" y="2178518"/>
                      <a:pt x="8559342" y="2225616"/>
                      <a:pt x="8524616" y="2260341"/>
                    </a:cubicBezTo>
                    <a:cubicBezTo>
                      <a:pt x="8489891" y="2295067"/>
                      <a:pt x="8442793" y="2314575"/>
                      <a:pt x="8393684" y="2314575"/>
                    </a:cubicBezTo>
                    <a:lnTo>
                      <a:pt x="0" y="2314575"/>
                    </a:lnTo>
                    <a:close/>
                  </a:path>
                </a:pathLst>
              </a:custGeom>
              <a:solidFill>
                <a:srgbClr val="14365D"/>
              </a:solidFill>
            </p:spPr>
          </p:sp>
          <p:sp>
            <p:nvSpPr>
              <p:cNvPr id="18" name="Freeform 18"/>
              <p:cNvSpPr/>
              <p:nvPr/>
            </p:nvSpPr>
            <p:spPr>
              <a:xfrm>
                <a:off x="0" y="7972425"/>
                <a:ext cx="10293350" cy="2314575"/>
              </a:xfrm>
              <a:custGeom>
                <a:avLst/>
                <a:gdLst/>
                <a:ahLst/>
                <a:cxnLst/>
                <a:rect l="l" t="t" r="r" b="b"/>
                <a:pathLst>
                  <a:path w="10293350" h="2314575">
                    <a:moveTo>
                      <a:pt x="0" y="0"/>
                    </a:moveTo>
                    <a:lnTo>
                      <a:pt x="10108184" y="0"/>
                    </a:lnTo>
                    <a:cubicBezTo>
                      <a:pt x="10157293" y="0"/>
                      <a:pt x="10204391" y="19508"/>
                      <a:pt x="10239116" y="54234"/>
                    </a:cubicBezTo>
                    <a:cubicBezTo>
                      <a:pt x="10273842" y="88959"/>
                      <a:pt x="10293350" y="136057"/>
                      <a:pt x="10293350" y="185166"/>
                    </a:cubicBezTo>
                    <a:lnTo>
                      <a:pt x="10293350" y="2129409"/>
                    </a:lnTo>
                    <a:cubicBezTo>
                      <a:pt x="10293350" y="2178518"/>
                      <a:pt x="10273842" y="2225616"/>
                      <a:pt x="10239116" y="2260341"/>
                    </a:cubicBezTo>
                    <a:cubicBezTo>
                      <a:pt x="10204391" y="2295067"/>
                      <a:pt x="10157293" y="2314575"/>
                      <a:pt x="10108184" y="2314575"/>
                    </a:cubicBezTo>
                    <a:lnTo>
                      <a:pt x="0" y="2314575"/>
                    </a:lnTo>
                    <a:close/>
                  </a:path>
                </a:pathLst>
              </a:custGeom>
              <a:solidFill>
                <a:srgbClr val="14365D"/>
              </a:solidFill>
            </p:spPr>
          </p:sp>
          <p:sp>
            <p:nvSpPr>
              <p:cNvPr id="19" name="Freeform 19"/>
              <p:cNvSpPr/>
              <p:nvPr/>
            </p:nvSpPr>
            <p:spPr>
              <a:xfrm>
                <a:off x="0" y="0"/>
                <a:ext cx="4119880" cy="2314575"/>
              </a:xfrm>
              <a:custGeom>
                <a:avLst/>
                <a:gdLst/>
                <a:ahLst/>
                <a:cxnLst/>
                <a:rect l="l" t="t" r="r" b="b"/>
                <a:pathLst>
                  <a:path w="4119880" h="2314575">
                    <a:moveTo>
                      <a:pt x="0" y="0"/>
                    </a:moveTo>
                    <a:lnTo>
                      <a:pt x="4119880" y="0"/>
                    </a:lnTo>
                    <a:lnTo>
                      <a:pt x="4119880" y="2314575"/>
                    </a:lnTo>
                    <a:lnTo>
                      <a:pt x="0" y="2314575"/>
                    </a:lnTo>
                    <a:close/>
                  </a:path>
                </a:pathLst>
              </a:custGeom>
              <a:solidFill>
                <a:srgbClr val="C47660"/>
              </a:solidFill>
            </p:spPr>
          </p:sp>
          <p:sp>
            <p:nvSpPr>
              <p:cNvPr id="20" name="Freeform 20"/>
              <p:cNvSpPr/>
              <p:nvPr/>
            </p:nvSpPr>
            <p:spPr>
              <a:xfrm>
                <a:off x="0" y="2657475"/>
                <a:ext cx="4976654" cy="2314575"/>
              </a:xfrm>
              <a:custGeom>
                <a:avLst/>
                <a:gdLst/>
                <a:ahLst/>
                <a:cxnLst/>
                <a:rect l="l" t="t" r="r" b="b"/>
                <a:pathLst>
                  <a:path w="4976654" h="2314575">
                    <a:moveTo>
                      <a:pt x="0" y="0"/>
                    </a:moveTo>
                    <a:lnTo>
                      <a:pt x="4976654" y="0"/>
                    </a:lnTo>
                    <a:lnTo>
                      <a:pt x="4976654" y="2314575"/>
                    </a:lnTo>
                    <a:lnTo>
                      <a:pt x="0" y="2314575"/>
                    </a:lnTo>
                    <a:close/>
                  </a:path>
                </a:pathLst>
              </a:custGeom>
              <a:solidFill>
                <a:srgbClr val="C47660"/>
              </a:solidFill>
            </p:spPr>
          </p:sp>
          <p:sp>
            <p:nvSpPr>
              <p:cNvPr id="21" name="Freeform 21"/>
              <p:cNvSpPr/>
              <p:nvPr/>
            </p:nvSpPr>
            <p:spPr>
              <a:xfrm>
                <a:off x="0" y="5314950"/>
                <a:ext cx="6863080" cy="2314575"/>
              </a:xfrm>
              <a:custGeom>
                <a:avLst/>
                <a:gdLst/>
                <a:ahLst/>
                <a:cxnLst/>
                <a:rect l="l" t="t" r="r" b="b"/>
                <a:pathLst>
                  <a:path w="6863080" h="2314575">
                    <a:moveTo>
                      <a:pt x="0" y="0"/>
                    </a:moveTo>
                    <a:lnTo>
                      <a:pt x="6863080" y="0"/>
                    </a:lnTo>
                    <a:lnTo>
                      <a:pt x="6863080" y="2314575"/>
                    </a:lnTo>
                    <a:lnTo>
                      <a:pt x="0" y="2314575"/>
                    </a:lnTo>
                    <a:close/>
                  </a:path>
                </a:pathLst>
              </a:custGeom>
              <a:solidFill>
                <a:srgbClr val="C47660"/>
              </a:solidFill>
            </p:spPr>
          </p:sp>
          <p:sp>
            <p:nvSpPr>
              <p:cNvPr id="22" name="Freeform 22"/>
              <p:cNvSpPr/>
              <p:nvPr/>
            </p:nvSpPr>
            <p:spPr>
              <a:xfrm>
                <a:off x="0" y="7972425"/>
                <a:ext cx="8234680" cy="2314575"/>
              </a:xfrm>
              <a:custGeom>
                <a:avLst/>
                <a:gdLst/>
                <a:ahLst/>
                <a:cxnLst/>
                <a:rect l="l" t="t" r="r" b="b"/>
                <a:pathLst>
                  <a:path w="8234680" h="2314575">
                    <a:moveTo>
                      <a:pt x="0" y="0"/>
                    </a:moveTo>
                    <a:lnTo>
                      <a:pt x="8234680" y="0"/>
                    </a:lnTo>
                    <a:lnTo>
                      <a:pt x="8234680" y="2314575"/>
                    </a:lnTo>
                    <a:lnTo>
                      <a:pt x="0" y="2314575"/>
                    </a:lnTo>
                    <a:close/>
                  </a:path>
                </a:pathLst>
              </a:custGeom>
              <a:solidFill>
                <a:srgbClr val="C47660"/>
              </a:solidFill>
            </p:spPr>
          </p:sp>
          <p:sp>
            <p:nvSpPr>
              <p:cNvPr id="23" name="Freeform 23"/>
              <p:cNvSpPr/>
              <p:nvPr/>
            </p:nvSpPr>
            <p:spPr>
              <a:xfrm>
                <a:off x="0" y="0"/>
                <a:ext cx="1716617" cy="2314575"/>
              </a:xfrm>
              <a:custGeom>
                <a:avLst/>
                <a:gdLst/>
                <a:ahLst/>
                <a:cxnLst/>
                <a:rect l="l" t="t" r="r" b="b"/>
                <a:pathLst>
                  <a:path w="1716617" h="2314575">
                    <a:moveTo>
                      <a:pt x="0" y="0"/>
                    </a:moveTo>
                    <a:lnTo>
                      <a:pt x="1716617" y="0"/>
                    </a:lnTo>
                    <a:lnTo>
                      <a:pt x="1716617" y="2314575"/>
                    </a:lnTo>
                    <a:lnTo>
                      <a:pt x="0" y="2314575"/>
                    </a:lnTo>
                    <a:close/>
                  </a:path>
                </a:pathLst>
              </a:custGeom>
              <a:solidFill>
                <a:srgbClr val="D793A4"/>
              </a:solidFill>
            </p:spPr>
          </p:sp>
          <p:sp>
            <p:nvSpPr>
              <p:cNvPr id="24" name="Freeform 24"/>
              <p:cNvSpPr/>
              <p:nvPr/>
            </p:nvSpPr>
            <p:spPr>
              <a:xfrm>
                <a:off x="0" y="2657475"/>
                <a:ext cx="2574131" cy="2314575"/>
              </a:xfrm>
              <a:custGeom>
                <a:avLst/>
                <a:gdLst/>
                <a:ahLst/>
                <a:cxnLst/>
                <a:rect l="l" t="t" r="r" b="b"/>
                <a:pathLst>
                  <a:path w="2574131" h="2314575">
                    <a:moveTo>
                      <a:pt x="0" y="0"/>
                    </a:moveTo>
                    <a:lnTo>
                      <a:pt x="2574131" y="0"/>
                    </a:lnTo>
                    <a:lnTo>
                      <a:pt x="2574131" y="2314575"/>
                    </a:lnTo>
                    <a:lnTo>
                      <a:pt x="0" y="2314575"/>
                    </a:lnTo>
                    <a:close/>
                  </a:path>
                </a:pathLst>
              </a:custGeom>
              <a:solidFill>
                <a:srgbClr val="D793A4"/>
              </a:solidFill>
            </p:spPr>
          </p:sp>
          <p:sp>
            <p:nvSpPr>
              <p:cNvPr id="25" name="Freeform 25"/>
              <p:cNvSpPr/>
              <p:nvPr/>
            </p:nvSpPr>
            <p:spPr>
              <a:xfrm>
                <a:off x="0" y="5314950"/>
                <a:ext cx="4117848" cy="2314575"/>
              </a:xfrm>
              <a:custGeom>
                <a:avLst/>
                <a:gdLst/>
                <a:ahLst/>
                <a:cxnLst/>
                <a:rect l="l" t="t" r="r" b="b"/>
                <a:pathLst>
                  <a:path w="4117848" h="2314575">
                    <a:moveTo>
                      <a:pt x="0" y="0"/>
                    </a:moveTo>
                    <a:lnTo>
                      <a:pt x="4117848" y="0"/>
                    </a:lnTo>
                    <a:lnTo>
                      <a:pt x="4117848" y="2314575"/>
                    </a:lnTo>
                    <a:lnTo>
                      <a:pt x="0" y="2314575"/>
                    </a:lnTo>
                    <a:close/>
                  </a:path>
                </a:pathLst>
              </a:custGeom>
              <a:solidFill>
                <a:srgbClr val="D793A4"/>
              </a:solidFill>
            </p:spPr>
          </p:sp>
          <p:sp>
            <p:nvSpPr>
              <p:cNvPr id="26" name="Freeform 26"/>
              <p:cNvSpPr/>
              <p:nvPr/>
            </p:nvSpPr>
            <p:spPr>
              <a:xfrm>
                <a:off x="0" y="7972425"/>
                <a:ext cx="4803563" cy="2314575"/>
              </a:xfrm>
              <a:custGeom>
                <a:avLst/>
                <a:gdLst/>
                <a:ahLst/>
                <a:cxnLst/>
                <a:rect l="l" t="t" r="r" b="b"/>
                <a:pathLst>
                  <a:path w="4803563" h="2314575">
                    <a:moveTo>
                      <a:pt x="0" y="0"/>
                    </a:moveTo>
                    <a:lnTo>
                      <a:pt x="4803563" y="0"/>
                    </a:lnTo>
                    <a:lnTo>
                      <a:pt x="4803563" y="2314575"/>
                    </a:lnTo>
                    <a:lnTo>
                      <a:pt x="0" y="2314575"/>
                    </a:lnTo>
                    <a:close/>
                  </a:path>
                </a:pathLst>
              </a:custGeom>
              <a:solidFill>
                <a:srgbClr val="D793A4"/>
              </a:solidFill>
            </p:spPr>
          </p:sp>
        </p:grpSp>
      </p:grpSp>
      <p:sp>
        <p:nvSpPr>
          <p:cNvPr id="27" name="TextBox 27"/>
          <p:cNvSpPr txBox="1"/>
          <p:nvPr/>
        </p:nvSpPr>
        <p:spPr>
          <a:xfrm>
            <a:off x="9144000" y="3911135"/>
            <a:ext cx="7321761" cy="3749040"/>
          </a:xfrm>
          <a:prstGeom prst="rect">
            <a:avLst/>
          </a:prstGeom>
        </p:spPr>
        <p:txBody>
          <a:bodyPr lIns="0" tIns="0" rIns="0" bIns="0" rtlCol="0" anchor="t">
            <a:spAutoFit/>
          </a:bodyPr>
          <a:lstStyle/>
          <a:p>
            <a:pPr>
              <a:lnSpc>
                <a:spcPts val="3360"/>
              </a:lnSpc>
            </a:pPr>
            <a:r>
              <a:rPr lang="en-US" sz="2400">
                <a:solidFill>
                  <a:srgbClr val="14365D"/>
                </a:solidFill>
                <a:latin typeface="Nunito"/>
              </a:rPr>
              <a:t>Lorem ipsum dolor sit amet. Rem obcaecati harum </a:t>
            </a:r>
          </a:p>
          <a:p>
            <a:pPr>
              <a:lnSpc>
                <a:spcPts val="3360"/>
              </a:lnSpc>
            </a:pPr>
            <a:r>
              <a:rPr lang="en-US" sz="2400">
                <a:solidFill>
                  <a:srgbClr val="14365D"/>
                </a:solidFill>
                <a:latin typeface="Nunito"/>
              </a:rPr>
              <a:t>ut dolores recusandae aut laborum molestiae. Aut placeat nobis sed dicta nesciunt aut voluptatem voluptatem sed voluptatem officiis.</a:t>
            </a:r>
          </a:p>
          <a:p>
            <a:pPr>
              <a:lnSpc>
                <a:spcPts val="3360"/>
              </a:lnSpc>
            </a:pPr>
            <a:endParaRPr lang="en-US" sz="2400">
              <a:solidFill>
                <a:srgbClr val="14365D"/>
              </a:solidFill>
              <a:latin typeface="Nunito"/>
            </a:endParaRPr>
          </a:p>
          <a:p>
            <a:pPr>
              <a:lnSpc>
                <a:spcPts val="3360"/>
              </a:lnSpc>
            </a:pPr>
            <a:r>
              <a:rPr lang="en-US" sz="2400">
                <a:solidFill>
                  <a:srgbClr val="14365D"/>
                </a:solidFill>
                <a:latin typeface="Nunito"/>
              </a:rPr>
              <a:t>Lorem ipsum dolor sit amet. Rem obcaecati harum </a:t>
            </a:r>
          </a:p>
          <a:p>
            <a:pPr>
              <a:lnSpc>
                <a:spcPts val="3360"/>
              </a:lnSpc>
            </a:pPr>
            <a:r>
              <a:rPr lang="en-US" sz="2400">
                <a:solidFill>
                  <a:srgbClr val="14365D"/>
                </a:solidFill>
                <a:latin typeface="Nunito"/>
              </a:rPr>
              <a:t>ut dolores recusandae aut laborum molestiae. Aut placeat nobis sed dicta nesciunt aut voluptatem voluptatem sed voluptatem officiis.</a:t>
            </a:r>
          </a:p>
        </p:txBody>
      </p:sp>
      <p:sp>
        <p:nvSpPr>
          <p:cNvPr id="28" name="TextBox 28"/>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14365D"/>
                </a:solidFill>
                <a:latin typeface="Nunito"/>
              </a:rPr>
              <a:t>Really Great University l  Bachelor in Advertising and Media </a:t>
            </a:r>
          </a:p>
        </p:txBody>
      </p:sp>
      <p:sp>
        <p:nvSpPr>
          <p:cNvPr id="29" name="TextBox 29"/>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365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335967" y="1462805"/>
            <a:ext cx="5923333" cy="7361390"/>
            <a:chOff x="0" y="0"/>
            <a:chExt cx="5108702" cy="6348984"/>
          </a:xfrm>
        </p:grpSpPr>
        <p:sp>
          <p:nvSpPr>
            <p:cNvPr id="3" name="Freeform 3"/>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l="-43264" r="-43264"/>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2837896"/>
            <a:ext cx="702971" cy="70297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5143500"/>
            <a:ext cx="702971" cy="702971"/>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7202367"/>
            <a:ext cx="702971" cy="702971"/>
          </a:xfrm>
          <a:prstGeom prst="rect">
            <a:avLst/>
          </a:prstGeom>
        </p:spPr>
      </p:pic>
      <p:sp>
        <p:nvSpPr>
          <p:cNvPr id="7" name="TextBox 7"/>
          <p:cNvSpPr txBox="1"/>
          <p:nvPr/>
        </p:nvSpPr>
        <p:spPr>
          <a:xfrm>
            <a:off x="1028700" y="895350"/>
            <a:ext cx="6584620" cy="1193800"/>
          </a:xfrm>
          <a:prstGeom prst="rect">
            <a:avLst/>
          </a:prstGeom>
        </p:spPr>
        <p:txBody>
          <a:bodyPr lIns="0" tIns="0" rIns="0" bIns="0" rtlCol="0" anchor="t">
            <a:spAutoFit/>
          </a:bodyPr>
          <a:lstStyle/>
          <a:p>
            <a:pPr>
              <a:lnSpc>
                <a:spcPts val="9799"/>
              </a:lnSpc>
            </a:pPr>
            <a:r>
              <a:rPr lang="en-US" sz="6999">
                <a:solidFill>
                  <a:srgbClr val="D6C9B9"/>
                </a:solidFill>
                <a:latin typeface="Nunito Bold"/>
              </a:rPr>
              <a:t>Results</a:t>
            </a:r>
          </a:p>
        </p:txBody>
      </p:sp>
      <p:sp>
        <p:nvSpPr>
          <p:cNvPr id="8" name="TextBox 8"/>
          <p:cNvSpPr txBox="1"/>
          <p:nvPr/>
        </p:nvSpPr>
        <p:spPr>
          <a:xfrm>
            <a:off x="2358731" y="2343562"/>
            <a:ext cx="7321761" cy="1653540"/>
          </a:xfrm>
          <a:prstGeom prst="rect">
            <a:avLst/>
          </a:prstGeom>
        </p:spPr>
        <p:txBody>
          <a:bodyPr lIns="0" tIns="0" rIns="0" bIns="0" rtlCol="0" anchor="t">
            <a:spAutoFit/>
          </a:bodyPr>
          <a:lstStyle/>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Aut placeat nobis sed dicta nesciunt aut voluptatem voluptatem sed voluptatem officiis.</a:t>
            </a:r>
          </a:p>
        </p:txBody>
      </p:sp>
      <p:sp>
        <p:nvSpPr>
          <p:cNvPr id="9" name="TextBox 9"/>
          <p:cNvSpPr txBox="1"/>
          <p:nvPr/>
        </p:nvSpPr>
        <p:spPr>
          <a:xfrm>
            <a:off x="2358731" y="4525797"/>
            <a:ext cx="7321761" cy="1653540"/>
          </a:xfrm>
          <a:prstGeom prst="rect">
            <a:avLst/>
          </a:prstGeom>
        </p:spPr>
        <p:txBody>
          <a:bodyPr lIns="0" tIns="0" rIns="0" bIns="0" rtlCol="0" anchor="t">
            <a:spAutoFit/>
          </a:bodyPr>
          <a:lstStyle/>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Aut placeat nobis sed dicta nesciunt aut voluptatem voluptatem sed voluptatem officiis.</a:t>
            </a:r>
          </a:p>
        </p:txBody>
      </p:sp>
      <p:sp>
        <p:nvSpPr>
          <p:cNvPr id="10" name="TextBox 10"/>
          <p:cNvSpPr txBox="1"/>
          <p:nvPr/>
        </p:nvSpPr>
        <p:spPr>
          <a:xfrm>
            <a:off x="2358731" y="6708033"/>
            <a:ext cx="7321761" cy="1653540"/>
          </a:xfrm>
          <a:prstGeom prst="rect">
            <a:avLst/>
          </a:prstGeom>
        </p:spPr>
        <p:txBody>
          <a:bodyPr lIns="0" tIns="0" rIns="0" bIns="0" rtlCol="0" anchor="t">
            <a:spAutoFit/>
          </a:bodyPr>
          <a:lstStyle/>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Aut placeat nobis sed dicta nesciunt aut voluptatem voluptatem sed voluptatem officiis.</a:t>
            </a:r>
          </a:p>
        </p:txBody>
      </p:sp>
      <p:sp>
        <p:nvSpPr>
          <p:cNvPr id="11" name="TextBox 11"/>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F8F8F8"/>
                </a:solidFill>
                <a:latin typeface="Nunito"/>
              </a:rPr>
              <a:t>Really Great University l  Bachelor in Advertising and Media </a:t>
            </a:r>
          </a:p>
        </p:txBody>
      </p:sp>
      <p:sp>
        <p:nvSpPr>
          <p:cNvPr id="12" name="TextBox 12"/>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F8F8F8"/>
                </a:solidFill>
                <a:latin typeface="Nunito"/>
              </a:rPr>
              <a:t>Thesis Title l Presenter Surname l Year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28700"/>
            <a:ext cx="8853953" cy="5898946"/>
          </a:xfrm>
          <a:prstGeom prst="rect">
            <a:avLst/>
          </a:prstGeom>
        </p:spPr>
      </p:pic>
      <p:grpSp>
        <p:nvGrpSpPr>
          <p:cNvPr id="3" name="Group 3"/>
          <p:cNvGrpSpPr/>
          <p:nvPr/>
        </p:nvGrpSpPr>
        <p:grpSpPr>
          <a:xfrm>
            <a:off x="8104178" y="2812210"/>
            <a:ext cx="9155122" cy="6059915"/>
            <a:chOff x="0" y="0"/>
            <a:chExt cx="2411225" cy="1596027"/>
          </a:xfrm>
        </p:grpSpPr>
        <p:sp>
          <p:nvSpPr>
            <p:cNvPr id="4" name="Freeform 4"/>
            <p:cNvSpPr/>
            <p:nvPr/>
          </p:nvSpPr>
          <p:spPr>
            <a:xfrm>
              <a:off x="0" y="0"/>
              <a:ext cx="2411225" cy="1596027"/>
            </a:xfrm>
            <a:custGeom>
              <a:avLst/>
              <a:gdLst/>
              <a:ahLst/>
              <a:cxnLst/>
              <a:rect l="l" t="t" r="r" b="b"/>
              <a:pathLst>
                <a:path w="2411225" h="1596027">
                  <a:moveTo>
                    <a:pt x="0" y="0"/>
                  </a:moveTo>
                  <a:lnTo>
                    <a:pt x="2411225" y="0"/>
                  </a:lnTo>
                  <a:lnTo>
                    <a:pt x="2411225" y="1596027"/>
                  </a:lnTo>
                  <a:lnTo>
                    <a:pt x="0" y="1596027"/>
                  </a:lnTo>
                  <a:close/>
                </a:path>
              </a:pathLst>
            </a:custGeom>
            <a:solidFill>
              <a:srgbClr val="D793A4"/>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8671525" y="4719226"/>
            <a:ext cx="8020429" cy="3749040"/>
          </a:xfrm>
          <a:prstGeom prst="rect">
            <a:avLst/>
          </a:prstGeom>
        </p:spPr>
        <p:txBody>
          <a:bodyPr lIns="0" tIns="0" rIns="0" bIns="0" rtlCol="0" anchor="t">
            <a:spAutoFit/>
          </a:bodyPr>
          <a:lstStyle/>
          <a:p>
            <a:pPr>
              <a:lnSpc>
                <a:spcPts val="3360"/>
              </a:lnSpc>
            </a:pPr>
            <a:r>
              <a:rPr lang="en-US" sz="2400">
                <a:solidFill>
                  <a:srgbClr val="14365D"/>
                </a:solidFill>
                <a:latin typeface="Nunito"/>
              </a:rPr>
              <a:t>Lorem ipsum dolor sit amet. Rem obcaecati harum </a:t>
            </a:r>
          </a:p>
          <a:p>
            <a:pPr>
              <a:lnSpc>
                <a:spcPts val="3360"/>
              </a:lnSpc>
            </a:pPr>
            <a:r>
              <a:rPr lang="en-US" sz="2400">
                <a:solidFill>
                  <a:srgbClr val="14365D"/>
                </a:solidFill>
                <a:latin typeface="Nunito"/>
              </a:rPr>
              <a:t>ut dolores recusandae aut laborum molestiae. Aut placeat nobis sed dicta nesciunt aut voluptatem voluptatem sed voluptatem officiis.</a:t>
            </a:r>
          </a:p>
          <a:p>
            <a:pPr>
              <a:lnSpc>
                <a:spcPts val="3360"/>
              </a:lnSpc>
            </a:pPr>
            <a:endParaRPr lang="en-US" sz="2400">
              <a:solidFill>
                <a:srgbClr val="14365D"/>
              </a:solidFill>
              <a:latin typeface="Nunito"/>
            </a:endParaRPr>
          </a:p>
          <a:p>
            <a:pPr>
              <a:lnSpc>
                <a:spcPts val="3360"/>
              </a:lnSpc>
            </a:pPr>
            <a:r>
              <a:rPr lang="en-US" sz="2400">
                <a:solidFill>
                  <a:srgbClr val="14365D"/>
                </a:solidFill>
                <a:latin typeface="Nunito"/>
              </a:rPr>
              <a:t>Lorem ipsum dolor sit amet. Rem obcaecati harum </a:t>
            </a:r>
          </a:p>
          <a:p>
            <a:pPr>
              <a:lnSpc>
                <a:spcPts val="3360"/>
              </a:lnSpc>
            </a:pPr>
            <a:r>
              <a:rPr lang="en-US" sz="2400">
                <a:solidFill>
                  <a:srgbClr val="14365D"/>
                </a:solidFill>
                <a:latin typeface="Nunito"/>
              </a:rPr>
              <a:t>ut dolores recusandae aut laborum molestiae. Aut placeat nobis sed dicta nesciunt aut voluptatem voluptatem sed voluptatem officiis.</a:t>
            </a:r>
          </a:p>
        </p:txBody>
      </p:sp>
      <p:sp>
        <p:nvSpPr>
          <p:cNvPr id="7" name="TextBox 7"/>
          <p:cNvSpPr txBox="1"/>
          <p:nvPr/>
        </p:nvSpPr>
        <p:spPr>
          <a:xfrm>
            <a:off x="9209303" y="3255516"/>
            <a:ext cx="6584620" cy="1193800"/>
          </a:xfrm>
          <a:prstGeom prst="rect">
            <a:avLst/>
          </a:prstGeom>
        </p:spPr>
        <p:txBody>
          <a:bodyPr lIns="0" tIns="0" rIns="0" bIns="0" rtlCol="0" anchor="t">
            <a:spAutoFit/>
          </a:bodyPr>
          <a:lstStyle/>
          <a:p>
            <a:pPr algn="ctr">
              <a:lnSpc>
                <a:spcPts val="9799"/>
              </a:lnSpc>
            </a:pPr>
            <a:r>
              <a:rPr lang="en-US" sz="6999">
                <a:solidFill>
                  <a:srgbClr val="14365D"/>
                </a:solidFill>
                <a:latin typeface="Nunito Bold"/>
              </a:rPr>
              <a:t>Conclusion</a:t>
            </a:r>
          </a:p>
        </p:txBody>
      </p:sp>
      <p:sp>
        <p:nvSpPr>
          <p:cNvPr id="8" name="TextBox 8"/>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14365D"/>
                </a:solidFill>
                <a:latin typeface="Nunito"/>
              </a:rPr>
              <a:t>Really Great University l  Bachelor in Advertising and Media </a:t>
            </a:r>
          </a:p>
        </p:txBody>
      </p:sp>
      <p:sp>
        <p:nvSpPr>
          <p:cNvPr id="9" name="TextBox 9"/>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602</Words>
  <Application>Microsoft Office PowerPoint</Application>
  <PresentationFormat>自訂</PresentationFormat>
  <Paragraphs>82</Paragraphs>
  <Slides>10</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10</vt:i4>
      </vt:variant>
    </vt:vector>
  </HeadingPairs>
  <TitlesOfParts>
    <vt:vector size="19" baseType="lpstr">
      <vt:lpstr>Nunito Bold</vt:lpstr>
      <vt:lpstr>Canva Sans</vt:lpstr>
      <vt:lpstr>Nunito Bold Bold</vt:lpstr>
      <vt:lpstr>新細明體</vt:lpstr>
      <vt:lpstr>Nunito Light</vt:lpstr>
      <vt:lpstr>Arial</vt:lpstr>
      <vt:lpstr>Calibri</vt:lpstr>
      <vt:lpstr>Nunito</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TerryYang</cp:lastModifiedBy>
  <cp:revision>6</cp:revision>
  <dcterms:created xsi:type="dcterms:W3CDTF">2006-08-16T00:00:00Z</dcterms:created>
  <dcterms:modified xsi:type="dcterms:W3CDTF">2022-10-25T15:09:19Z</dcterms:modified>
  <dc:identifier>DAFQCiGOH9k</dc:identifier>
</cp:coreProperties>
</file>